
<file path=[Content_Types].xml><?xml version="1.0" encoding="utf-8"?>
<Types xmlns="http://schemas.openxmlformats.org/package/2006/content-types"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9"/>
  </p:notesMasterIdLst>
  <p:handoutMasterIdLst>
    <p:handoutMasterId r:id="rId20"/>
  </p:handoutMasterIdLst>
  <p:sldIdLst>
    <p:sldId id="256" r:id="rId2"/>
    <p:sldId id="283" r:id="rId3"/>
    <p:sldId id="258" r:id="rId4"/>
    <p:sldId id="269" r:id="rId5"/>
    <p:sldId id="260" r:id="rId6"/>
    <p:sldId id="271" r:id="rId7"/>
    <p:sldId id="279" r:id="rId8"/>
    <p:sldId id="280" r:id="rId9"/>
    <p:sldId id="281" r:id="rId10"/>
    <p:sldId id="282" r:id="rId11"/>
    <p:sldId id="278" r:id="rId12"/>
    <p:sldId id="275" r:id="rId13"/>
    <p:sldId id="274" r:id="rId14"/>
    <p:sldId id="285" r:id="rId15"/>
    <p:sldId id="286" r:id="rId16"/>
    <p:sldId id="287" r:id="rId17"/>
    <p:sldId id="288" r:id="rId18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234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19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066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7B51A78-4CFA-4E24-B3D1-0669260D69C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F24CF00-FBC0-43B6-A926-2A520C6143D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BED638-7514-4016-BEE0-2DB537DED2F7}" type="datetimeFigureOut">
              <a:rPr lang="en-US" smtClean="0"/>
              <a:t>10/29/2019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006902-B15F-40DE-8BF8-B8A535E4C02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DB590E-77C3-4DB4-AAAD-3568FF58428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D05675-BEA1-4448-893A-7D96B795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8513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57538517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330578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body" idx="1"/>
          </p:nvPr>
        </p:nvSpPr>
        <p:spPr>
          <a:xfrm>
            <a:off x="679925" y="4716650"/>
            <a:ext cx="5439400" cy="446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96" name="Shape 196"/>
          <p:cNvSpPr>
            <a:spLocks noGrp="1" noRot="1" noChangeAspect="1"/>
          </p:cNvSpPr>
          <p:nvPr>
            <p:ph type="sldImg" idx="2"/>
          </p:nvPr>
        </p:nvSpPr>
        <p:spPr>
          <a:xfrm>
            <a:off x="915988" y="744538"/>
            <a:ext cx="4967287" cy="37242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484967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body" idx="1"/>
          </p:nvPr>
        </p:nvSpPr>
        <p:spPr>
          <a:xfrm>
            <a:off x="679925" y="4716650"/>
            <a:ext cx="5439400" cy="446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96" name="Shape 196"/>
          <p:cNvSpPr>
            <a:spLocks noGrp="1" noRot="1" noChangeAspect="1"/>
          </p:cNvSpPr>
          <p:nvPr>
            <p:ph type="sldImg" idx="2"/>
          </p:nvPr>
        </p:nvSpPr>
        <p:spPr>
          <a:xfrm>
            <a:off x="915988" y="744538"/>
            <a:ext cx="4967287" cy="37242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180025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body" idx="1"/>
          </p:nvPr>
        </p:nvSpPr>
        <p:spPr>
          <a:xfrm>
            <a:off x="679925" y="4716650"/>
            <a:ext cx="5439400" cy="446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96" name="Shape 196"/>
          <p:cNvSpPr>
            <a:spLocks noGrp="1" noRot="1" noChangeAspect="1"/>
          </p:cNvSpPr>
          <p:nvPr>
            <p:ph type="sldImg" idx="2"/>
          </p:nvPr>
        </p:nvSpPr>
        <p:spPr>
          <a:xfrm>
            <a:off x="915988" y="744538"/>
            <a:ext cx="4967287" cy="37242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480852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217216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3" name="Shape 11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253410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1" name="Shape 12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126400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9" name="Shape 12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467127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8" name="Shape 13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885829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7" name="Shape 14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372036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6" name="Shape 15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439988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1" name="Shape 12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979756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標題投影片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 txBox="1">
            <a:spLocks noGrp="1"/>
          </p:cNvSpPr>
          <p:nvPr>
            <p:ph type="ctrTitle"/>
          </p:nvPr>
        </p:nvSpPr>
        <p:spPr>
          <a:xfrm>
            <a:off x="1143000" y="1122362"/>
            <a:ext cx="6858000" cy="2387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ctr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ctr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ctr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ctr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ctr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ctr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ctr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ctr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直排標題及文字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 rot="5400000">
            <a:off x="4623594" y="2285207"/>
            <a:ext cx="5811838" cy="19716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 rot="5400000">
            <a:off x="623094" y="370683"/>
            <a:ext cx="5811838" cy="58007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71450" marR="0" lvl="0" indent="-3810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4350" marR="0" lvl="1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57250" marR="0" lvl="2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8" name="Shape 78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標題及物件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0" y="18256"/>
            <a:ext cx="9144000" cy="62267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2800" b="0" i="0" u="none" strike="noStrike" cap="none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endParaRPr dirty="0"/>
          </a:p>
        </p:txBody>
      </p:sp>
      <p:sp>
        <p:nvSpPr>
          <p:cNvPr id="19" name="Shape 19"/>
          <p:cNvSpPr txBox="1">
            <a:spLocks noGrp="1"/>
          </p:cNvSpPr>
          <p:nvPr>
            <p:ph type="body" idx="1" hasCustomPrompt="1"/>
          </p:nvPr>
        </p:nvSpPr>
        <p:spPr>
          <a:xfrm>
            <a:off x="36587" y="851403"/>
            <a:ext cx="9070825" cy="564147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476250" marR="0" lvl="0" indent="-34290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Wingdings" panose="05000000000000000000" pitchFamily="2" charset="2"/>
              <a:buChar char="q"/>
              <a:defRPr sz="2000" b="0" i="0" u="none" strike="noStrike" cap="none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defRPr>
            </a:lvl1pPr>
            <a:lvl2pPr marL="742950" marR="0" lvl="1" indent="-2857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Wingdings" panose="05000000000000000000" pitchFamily="2" charset="2"/>
              <a:buChar char="§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57250" marR="0" lvl="2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dirty="0"/>
              <a:t>Click to add title</a:t>
            </a:r>
          </a:p>
          <a:p>
            <a:pPr lvl="1"/>
            <a:r>
              <a:rPr lang="en-US" dirty="0"/>
              <a:t>Click to add title</a:t>
            </a:r>
          </a:p>
          <a:p>
            <a:pPr lvl="2"/>
            <a:r>
              <a:rPr lang="en-US" dirty="0"/>
              <a:t> </a:t>
            </a:r>
            <a:r>
              <a:rPr lang="en-US" sz="1600" dirty="0"/>
              <a:t>Click to add title</a:t>
            </a:r>
            <a:endParaRPr lang="en-US" dirty="0"/>
          </a:p>
          <a:p>
            <a:endParaRPr lang="en-US" dirty="0"/>
          </a:p>
        </p:txBody>
      </p:sp>
      <p:sp>
        <p:nvSpPr>
          <p:cNvPr id="22" name="Shape 22"/>
          <p:cNvSpPr txBox="1">
            <a:spLocks noGrp="1"/>
          </p:cNvSpPr>
          <p:nvPr>
            <p:ph type="sldNum" idx="12"/>
          </p:nvPr>
        </p:nvSpPr>
        <p:spPr>
          <a:xfrm>
            <a:off x="7050013" y="6492875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lvl1pPr>
              <a:defRPr sz="1400"/>
            </a:lvl1pPr>
          </a:lstStyle>
          <a:p>
            <a:pPr algn="r">
              <a:buSzPct val="25000"/>
            </a:pPr>
            <a:fld id="{00000000-1234-1234-1234-123412341234}" type="slidenum">
              <a:rPr lang="en-US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en-US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章節標題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 txBox="1">
            <a:spLocks noGrp="1"/>
          </p:cNvSpPr>
          <p:nvPr>
            <p:ph type="title"/>
          </p:nvPr>
        </p:nvSpPr>
        <p:spPr>
          <a:xfrm>
            <a:off x="623888" y="1709739"/>
            <a:ext cx="7886699" cy="28527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body" idx="1"/>
          </p:nvPr>
        </p:nvSpPr>
        <p:spPr>
          <a:xfrm>
            <a:off x="623888" y="4589463"/>
            <a:ext cx="7886699" cy="15001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750"/>
              </a:spcBef>
              <a:buClr>
                <a:srgbClr val="888888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lnSpc>
                <a:spcPct val="90000"/>
              </a:lnSpc>
              <a:spcBef>
                <a:spcPts val="375"/>
              </a:spcBef>
              <a:buClr>
                <a:srgbClr val="888888"/>
              </a:buClr>
              <a:buFont typeface="Arial"/>
              <a:buNone/>
              <a:defRPr sz="15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90000"/>
              </a:lnSpc>
              <a:spcBef>
                <a:spcPts val="375"/>
              </a:spcBef>
              <a:buClr>
                <a:srgbClr val="888888"/>
              </a:buClr>
              <a:buFont typeface="Arial"/>
              <a:buNone/>
              <a:defRPr sz="135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90000"/>
              </a:lnSpc>
              <a:spcBef>
                <a:spcPts val="375"/>
              </a:spcBef>
              <a:buClr>
                <a:srgbClr val="888888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90000"/>
              </a:lnSpc>
              <a:spcBef>
                <a:spcPts val="375"/>
              </a:spcBef>
              <a:buClr>
                <a:srgbClr val="888888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lnSpc>
                <a:spcPct val="90000"/>
              </a:lnSpc>
              <a:spcBef>
                <a:spcPts val="375"/>
              </a:spcBef>
              <a:buClr>
                <a:srgbClr val="888888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lnSpc>
                <a:spcPct val="90000"/>
              </a:lnSpc>
              <a:spcBef>
                <a:spcPts val="375"/>
              </a:spcBef>
              <a:buClr>
                <a:srgbClr val="888888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lnSpc>
                <a:spcPct val="90000"/>
              </a:lnSpc>
              <a:spcBef>
                <a:spcPts val="375"/>
              </a:spcBef>
              <a:buClr>
                <a:srgbClr val="888888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lnSpc>
                <a:spcPct val="90000"/>
              </a:lnSpc>
              <a:spcBef>
                <a:spcPts val="375"/>
              </a:spcBef>
              <a:buClr>
                <a:srgbClr val="888888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兩項物件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>
            <a:spLocks noGrp="1"/>
          </p:cNvSpPr>
          <p:nvPr>
            <p:ph type="title"/>
          </p:nvPr>
        </p:nvSpPr>
        <p:spPr>
          <a:xfrm>
            <a:off x="628651" y="365125"/>
            <a:ext cx="78866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71450" marR="0" lvl="0" indent="-3810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4350" marR="0" lvl="1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57250" marR="0" lvl="2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body" idx="2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71450" marR="0" lvl="0" indent="-3810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4350" marR="0" lvl="1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57250" marR="0" lvl="2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比對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629841" y="365125"/>
            <a:ext cx="78866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body" idx="1"/>
          </p:nvPr>
        </p:nvSpPr>
        <p:spPr>
          <a:xfrm>
            <a:off x="629841" y="1681163"/>
            <a:ext cx="3868340" cy="82391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35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629841" y="2505075"/>
            <a:ext cx="3868340" cy="36845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71450" marR="0" lvl="0" indent="-3810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4350" marR="0" lvl="1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57250" marR="0" lvl="2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body" idx="3"/>
          </p:nvPr>
        </p:nvSpPr>
        <p:spPr>
          <a:xfrm>
            <a:off x="4629151" y="1681163"/>
            <a:ext cx="3887390" cy="82391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35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body" idx="4"/>
          </p:nvPr>
        </p:nvSpPr>
        <p:spPr>
          <a:xfrm>
            <a:off x="4629151" y="2505075"/>
            <a:ext cx="3887390" cy="36845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71450" marR="0" lvl="0" indent="-3810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4350" marR="0" lvl="1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57250" marR="0" lvl="2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只有標題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>
            <a:spLocks noGrp="1"/>
          </p:cNvSpPr>
          <p:nvPr>
            <p:ph type="title"/>
          </p:nvPr>
        </p:nvSpPr>
        <p:spPr>
          <a:xfrm>
            <a:off x="628651" y="365125"/>
            <a:ext cx="78866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含標題的內容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title"/>
          </p:nvPr>
        </p:nvSpPr>
        <p:spPr>
          <a:xfrm>
            <a:off x="629841" y="457201"/>
            <a:ext cx="2949178" cy="1600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body" idx="1"/>
          </p:nvPr>
        </p:nvSpPr>
        <p:spPr>
          <a:xfrm>
            <a:off x="3887391" y="987425"/>
            <a:ext cx="4629149" cy="48736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71450" marR="0" lvl="0" indent="-1905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4350" marR="0" lvl="1" indent="-381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57250" marR="0" lvl="2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body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含標題的圖片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>
            <a:spLocks noGrp="1"/>
          </p:cNvSpPr>
          <p:nvPr>
            <p:ph type="title"/>
          </p:nvPr>
        </p:nvSpPr>
        <p:spPr>
          <a:xfrm>
            <a:off x="629841" y="457201"/>
            <a:ext cx="2949178" cy="1600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endParaRPr/>
          </a:p>
        </p:txBody>
      </p:sp>
      <p:sp>
        <p:nvSpPr>
          <p:cNvPr id="63" name="Shape 63"/>
          <p:cNvSpPr>
            <a:spLocks noGrp="1"/>
          </p:cNvSpPr>
          <p:nvPr>
            <p:ph type="pic" idx="2"/>
          </p:nvPr>
        </p:nvSpPr>
        <p:spPr>
          <a:xfrm>
            <a:off x="3887391" y="987425"/>
            <a:ext cx="4629149" cy="48736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6" name="Shape 66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標題及直排文字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>
            <a:spLocks noGrp="1"/>
          </p:cNvSpPr>
          <p:nvPr>
            <p:ph type="title"/>
          </p:nvPr>
        </p:nvSpPr>
        <p:spPr>
          <a:xfrm>
            <a:off x="628651" y="365125"/>
            <a:ext cx="78866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 rot="5400000">
            <a:off x="2396331" y="57945"/>
            <a:ext cx="4351338" cy="7886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71450" marR="0" lvl="0" indent="-3810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4350" marR="0" lvl="1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57250" marR="0" lvl="2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3" name="Shape 73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0" y="18256"/>
            <a:ext cx="9144000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 dirty="0"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628651" y="1825625"/>
            <a:ext cx="7886699" cy="43513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8" name="Shape 8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Shape 9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Shape 10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29A7882zz@gmail.co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tmp"/><Relationship Id="rId4" Type="http://schemas.openxmlformats.org/officeDocument/2006/relationships/image" Target="../media/image9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tmp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yann.lecun.com/exdb/publis/pdf/lecun-01a.pdf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hyperlink" Target="https://www.cs.toronto.edu/~kriz/cifar.html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v.org/release.html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python.org/downloads/" TargetMode="External"/><Relationship Id="rId4" Type="http://schemas.openxmlformats.org/officeDocument/2006/relationships/hyperlink" Target="http://www.cc.ncku.edu.tw/download/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mp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m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tmp"/><Relationship Id="rId4" Type="http://schemas.openxmlformats.org/officeDocument/2006/relationships/image" Target="../media/image5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tmp"/><Relationship Id="rId4" Type="http://schemas.openxmlformats.org/officeDocument/2006/relationships/image" Target="../media/image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>
            <a:spLocks noGrp="1"/>
          </p:cNvSpPr>
          <p:nvPr>
            <p:ph type="ctrTitle"/>
          </p:nvPr>
        </p:nvSpPr>
        <p:spPr>
          <a:xfrm>
            <a:off x="1084217" y="1712609"/>
            <a:ext cx="6858000" cy="762800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b" anchorCtr="0">
            <a:noAutofit/>
          </a:bodyPr>
          <a:lstStyle/>
          <a:p>
            <a:pPr>
              <a:buSzPct val="25000"/>
            </a:pPr>
            <a:r>
              <a:rPr lang="zh-TW" altLang="en-US" sz="3600" b="1" dirty="0">
                <a:latin typeface="Arial"/>
                <a:ea typeface="Arial"/>
                <a:cs typeface="Arial"/>
                <a:sym typeface="Arial"/>
              </a:rPr>
              <a:t>電腦視覺與深度學習</a:t>
            </a:r>
            <a:br>
              <a:rPr lang="en-US" altLang="zh-TW" sz="3600" b="1" dirty="0">
                <a:latin typeface="Arial"/>
                <a:ea typeface="Arial"/>
                <a:cs typeface="Arial"/>
                <a:sym typeface="Arial"/>
              </a:rPr>
            </a:br>
            <a:r>
              <a:rPr lang="en-US" altLang="zh-TW" sz="2800" b="1" dirty="0">
                <a:latin typeface="Arial"/>
                <a:ea typeface="Arial"/>
                <a:cs typeface="Arial"/>
                <a:sym typeface="Arial"/>
              </a:rPr>
              <a:t>(Computer Vision and Deep Learning)</a:t>
            </a:r>
            <a:br>
              <a:rPr lang="en-US" sz="3600" b="1" dirty="0">
                <a:latin typeface="Arial"/>
                <a:ea typeface="Arial"/>
                <a:cs typeface="Arial"/>
                <a:sym typeface="Arial"/>
              </a:rPr>
            </a:br>
            <a:r>
              <a:rPr lang="en-US" sz="2800" b="1" dirty="0">
                <a:latin typeface="Arial"/>
                <a:ea typeface="Arial"/>
                <a:cs typeface="Arial"/>
                <a:sym typeface="Arial"/>
              </a:rPr>
              <a:t>Homework 1</a:t>
            </a:r>
          </a:p>
        </p:txBody>
      </p:sp>
      <p:sp>
        <p:nvSpPr>
          <p:cNvPr id="4" name="副標題 2"/>
          <p:cNvSpPr txBox="1">
            <a:spLocks/>
          </p:cNvSpPr>
          <p:nvPr/>
        </p:nvSpPr>
        <p:spPr>
          <a:xfrm>
            <a:off x="1084217" y="3523676"/>
            <a:ext cx="6858000" cy="2080032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rmAutofit fontScale="9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1815704" algn="l">
              <a:buSzPct val="25000"/>
            </a:pPr>
            <a:r>
              <a:rPr lang="en-US" altLang="zh-TW" sz="2175" dirty="0">
                <a:latin typeface="Arial"/>
                <a:ea typeface="Arial"/>
                <a:cs typeface="Arial"/>
                <a:sym typeface="Arial"/>
              </a:rPr>
              <a:t>                       TA:</a:t>
            </a:r>
            <a:endParaRPr lang="en-US" altLang="zh-TW" sz="2175" u="sng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1815704" algn="l">
              <a:buSzPct val="25000"/>
            </a:pPr>
            <a:r>
              <a:rPr lang="en-US" altLang="zh-TW" sz="2175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Mark : </a:t>
            </a:r>
            <a:r>
              <a:rPr lang="en-US" altLang="zh-TW" sz="2175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29A7882zz@gmail.com</a:t>
            </a:r>
            <a:endParaRPr lang="en-US" altLang="zh-TW" sz="2175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1815704" algn="l">
              <a:buSzPct val="25000"/>
            </a:pPr>
            <a:r>
              <a:rPr lang="en-US" altLang="zh-TW" sz="2175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indent="1815704" algn="l">
              <a:buSzPct val="25000"/>
            </a:pPr>
            <a:r>
              <a:rPr lang="en-US" altLang="zh-TW" sz="2175" dirty="0">
                <a:latin typeface="Arial"/>
                <a:ea typeface="Arial"/>
                <a:cs typeface="Arial"/>
                <a:sym typeface="Arial"/>
              </a:rPr>
              <a:t>Office Hour: 09:00~11:00, Wed.</a:t>
            </a:r>
          </a:p>
          <a:p>
            <a:pPr indent="1815704" algn="l">
              <a:buSzPct val="25000"/>
            </a:pPr>
            <a:r>
              <a:rPr lang="en-US" altLang="zh-TW" sz="2175" dirty="0">
                <a:latin typeface="Arial"/>
                <a:ea typeface="Arial"/>
                <a:cs typeface="Arial"/>
                <a:sym typeface="Arial"/>
              </a:rPr>
              <a:t>	                     19:00~21:00, Mon.</a:t>
            </a:r>
            <a:endParaRPr lang="en-US" altLang="zh-TW" sz="1800" dirty="0">
              <a:latin typeface="Arial"/>
              <a:ea typeface="Arial"/>
              <a:cs typeface="Arial"/>
              <a:sym typeface="Arial"/>
            </a:endParaRPr>
          </a:p>
          <a:p>
            <a:pPr indent="1815704" algn="l">
              <a:buSzPct val="25000"/>
            </a:pPr>
            <a:r>
              <a:rPr lang="en-US" altLang="zh-TW" sz="1800" dirty="0">
                <a:latin typeface="Arial"/>
                <a:ea typeface="Arial"/>
                <a:cs typeface="Arial"/>
                <a:sym typeface="Arial"/>
              </a:rPr>
              <a:t>At CSIE 9F Robotics Lab.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>
            <a:spLocks noGrp="1"/>
          </p:cNvSpPr>
          <p:nvPr>
            <p:ph type="title"/>
          </p:nvPr>
        </p:nvSpPr>
        <p:spPr>
          <a:xfrm>
            <a:off x="69197" y="27005"/>
            <a:ext cx="7886699" cy="640508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marL="1949054" indent="-1949054">
              <a:buSzPct val="25000"/>
            </a:pPr>
            <a:r>
              <a:rPr lang="en-US" sz="2800" b="1" dirty="0">
                <a:latin typeface="Arial"/>
                <a:ea typeface="Arial"/>
                <a:cs typeface="Arial"/>
                <a:sym typeface="Arial"/>
              </a:rPr>
              <a:t>1.4 Find the Distortion </a:t>
            </a:r>
            <a:r>
              <a:rPr lang="en-US" b="1" dirty="0">
                <a:latin typeface="Arial"/>
                <a:ea typeface="Arial"/>
                <a:cs typeface="Arial"/>
                <a:sym typeface="Arial"/>
              </a:rPr>
              <a:t>M</a:t>
            </a:r>
            <a:r>
              <a:rPr lang="en-US" sz="2800" b="1" dirty="0">
                <a:latin typeface="Arial"/>
                <a:ea typeface="Arial"/>
                <a:cs typeface="Arial"/>
                <a:sym typeface="Arial"/>
              </a:rPr>
              <a:t>atrix </a:t>
            </a:r>
          </a:p>
        </p:txBody>
      </p:sp>
      <p:sp>
        <p:nvSpPr>
          <p:cNvPr id="150" name="Shape 150"/>
          <p:cNvSpPr txBox="1">
            <a:spLocks noGrp="1"/>
          </p:cNvSpPr>
          <p:nvPr>
            <p:ph type="sldNum" idx="12"/>
          </p:nvPr>
        </p:nvSpPr>
        <p:spPr>
          <a:xfrm>
            <a:off x="7018319" y="6557152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10</a:t>
            </a:fld>
            <a:endParaRPr 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Shape 151"/>
          <p:cNvSpPr txBox="1">
            <a:spLocks noGrp="1"/>
          </p:cNvSpPr>
          <p:nvPr>
            <p:ph type="body" idx="1"/>
          </p:nvPr>
        </p:nvSpPr>
        <p:spPr>
          <a:xfrm>
            <a:off x="69197" y="626524"/>
            <a:ext cx="8802769" cy="337516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 marL="357188" indent="-357188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</a:pP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Given: 15 images</a:t>
            </a:r>
          </a:p>
          <a:p>
            <a:pPr marL="357188" indent="-357188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</a:pP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Q: 1) Find the distortion matrix: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None/>
            </a:pP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       </a:t>
            </a:r>
            <a:r>
              <a:rPr lang="en-US" altLang="zh-TW" dirty="0">
                <a:latin typeface="Arial"/>
                <a:ea typeface="Arial"/>
                <a:cs typeface="Arial"/>
                <a:sym typeface="Arial"/>
              </a:rPr>
              <a:t>   </a:t>
            </a: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2) Click </a:t>
            </a:r>
            <a:r>
              <a:rPr lang="en-US" altLang="zh-TW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button “1.4” to show the result on the console window.</a:t>
            </a:r>
            <a:endParaRPr sz="20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57188" indent="-357188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</a:pPr>
            <a:r>
              <a:rPr lang="en-US" sz="2000" dirty="0">
                <a:solidFill>
                  <a:srgbClr val="000000"/>
                </a:solidFill>
              </a:rPr>
              <a:t>Output format:                                                                                          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None/>
            </a:pPr>
            <a:r>
              <a:rPr lang="en-US" sz="2000" dirty="0">
                <a:solidFill>
                  <a:srgbClr val="000000"/>
                </a:solidFill>
              </a:rPr>
              <a:t>							       </a:t>
            </a:r>
          </a:p>
          <a:p>
            <a:pPr marL="3429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</a:pPr>
            <a:r>
              <a:rPr lang="en-US" sz="2000" dirty="0">
                <a:solidFill>
                  <a:srgbClr val="000000"/>
                </a:solidFill>
              </a:rPr>
              <a:t> Hint:</a:t>
            </a:r>
          </a:p>
          <a:p>
            <a:pPr marL="357188" indent="273050">
              <a:lnSpc>
                <a:spcPct val="100000"/>
              </a:lnSpc>
              <a:spcBef>
                <a:spcPts val="375"/>
              </a:spcBef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000000"/>
                </a:solidFill>
              </a:rPr>
              <a:t>Distortion </a:t>
            </a:r>
            <a:r>
              <a:rPr lang="en-US" dirty="0">
                <a:solidFill>
                  <a:srgbClr val="000000"/>
                </a:solidFill>
              </a:rPr>
              <a:t>coefficients </a:t>
            </a:r>
            <a:r>
              <a:rPr lang="en-US" sz="2000" dirty="0">
                <a:solidFill>
                  <a:srgbClr val="000000"/>
                </a:solidFill>
              </a:rPr>
              <a:t>can be </a:t>
            </a:r>
            <a:r>
              <a:rPr lang="en-US" dirty="0">
                <a:solidFill>
                  <a:srgbClr val="000000"/>
                </a:solidFill>
              </a:rPr>
              <a:t>obtained</a:t>
            </a:r>
            <a:r>
              <a:rPr lang="en-US" sz="2000" dirty="0">
                <a:solidFill>
                  <a:srgbClr val="000000"/>
                </a:solidFill>
              </a:rPr>
              <a:t> simultaneously with intrinsic parameters</a:t>
            </a:r>
          </a:p>
          <a:p>
            <a:pPr marL="357188" indent="273050">
              <a:lnSpc>
                <a:spcPct val="100000"/>
              </a:lnSpc>
              <a:spcBef>
                <a:spcPts val="375"/>
              </a:spcBef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000000"/>
                </a:solidFill>
              </a:rPr>
              <a:t>OpenCV Textbook Chapter 11 (P.398 ~ p.400)</a:t>
            </a:r>
          </a:p>
        </p:txBody>
      </p:sp>
      <p:pic>
        <p:nvPicPr>
          <p:cNvPr id="152" name="Shape 152" descr="擷取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3913" y="910774"/>
            <a:ext cx="2050256" cy="4214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Shape 153" descr="擷取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79952" y="1677722"/>
            <a:ext cx="5493064" cy="42148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90D66CD-2296-419A-9CD8-5AB318EB2EB1}"/>
              </a:ext>
            </a:extLst>
          </p:cNvPr>
          <p:cNvSpPr/>
          <p:nvPr/>
        </p:nvSpPr>
        <p:spPr>
          <a:xfrm>
            <a:off x="7905893" y="1626852"/>
            <a:ext cx="11689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Clr>
                <a:srgbClr val="000000"/>
              </a:buClr>
            </a:pPr>
            <a:r>
              <a:rPr lang="en-US" altLang="zh-TW" dirty="0"/>
              <a:t>(Just </a:t>
            </a:r>
          </a:p>
          <a:p>
            <a:pPr>
              <a:buClr>
                <a:srgbClr val="000000"/>
              </a:buClr>
            </a:pPr>
            <a:r>
              <a:rPr lang="en-US" altLang="zh-TW" dirty="0"/>
              <a:t>an example)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6A25A0B-A0A0-43F7-AA5E-B775F963DB6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134" t="13896" r="43622" b="44887"/>
          <a:stretch/>
        </p:blipFill>
        <p:spPr>
          <a:xfrm>
            <a:off x="1896706" y="3603188"/>
            <a:ext cx="5604389" cy="309088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CB0864C-01E6-40A0-8E2D-5D2A3C48865D}"/>
              </a:ext>
            </a:extLst>
          </p:cNvPr>
          <p:cNvSpPr/>
          <p:nvPr/>
        </p:nvSpPr>
        <p:spPr>
          <a:xfrm>
            <a:off x="2401153" y="5918425"/>
            <a:ext cx="1864561" cy="7220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 txBox="1">
            <a:spLocks noGrp="1"/>
          </p:cNvSpPr>
          <p:nvPr>
            <p:ph type="body" idx="1"/>
          </p:nvPr>
        </p:nvSpPr>
        <p:spPr>
          <a:xfrm>
            <a:off x="74082" y="512517"/>
            <a:ext cx="8765888" cy="3263400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 marL="357188" indent="-357188">
              <a:lnSpc>
                <a:spcPct val="100000"/>
              </a:lnSpc>
              <a:spcBef>
                <a:spcPts val="0"/>
              </a:spcBef>
            </a:pPr>
            <a:r>
              <a:rPr lang="en-US" sz="2000" dirty="0">
                <a:latin typeface="Arial"/>
                <a:ea typeface="Arial"/>
                <a:cs typeface="Arial"/>
                <a:sym typeface="Arial"/>
              </a:rPr>
              <a:t>Given: Intrinsic and extrinsic parameters, distortion coefficients, and 5 images: 1~5.bmp</a:t>
            </a:r>
          </a:p>
          <a:p>
            <a:pPr marL="357188" indent="-357188">
              <a:lnSpc>
                <a:spcPct val="100000"/>
              </a:lnSpc>
              <a:spcBef>
                <a:spcPts val="0"/>
              </a:spcBef>
            </a:pPr>
            <a:r>
              <a:rPr lang="en-US" sz="2000" dirty="0">
                <a:latin typeface="Arial"/>
                <a:ea typeface="Arial"/>
                <a:cs typeface="Arial"/>
                <a:sym typeface="Arial"/>
              </a:rPr>
              <a:t>Q: 1) Draw a </a:t>
            </a:r>
            <a:r>
              <a:rPr lang="en-US" sz="2000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r>
              <a:rPr lang="en-US" altLang="zh-TW" dirty="0">
                <a:solidFill>
                  <a:srgbClr val="FF0000"/>
                </a:solidFill>
                <a:ea typeface="Arial"/>
                <a:cs typeface="Arial"/>
                <a:sym typeface="Arial"/>
              </a:rPr>
              <a:t>pyramid</a:t>
            </a:r>
            <a:r>
              <a:rPr lang="en-US" sz="2000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” </a:t>
            </a:r>
            <a:r>
              <a:rPr lang="en-US" sz="2000" dirty="0">
                <a:latin typeface="Arial"/>
                <a:ea typeface="Arial"/>
                <a:cs typeface="Arial"/>
                <a:sym typeface="Arial"/>
              </a:rPr>
              <a:t>on the chessboard images (1.bmp to 5.bmp), then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dirty="0">
                <a:latin typeface="Arial"/>
                <a:ea typeface="Arial"/>
                <a:cs typeface="Arial"/>
                <a:sym typeface="Arial"/>
              </a:rPr>
              <a:t>          2) C</a:t>
            </a: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lick the button ”2” to show the pyramid on the picture. Show each             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dirty="0">
                <a:latin typeface="Arial"/>
                <a:ea typeface="Arial"/>
                <a:cs typeface="Arial"/>
                <a:sym typeface="Arial"/>
              </a:rPr>
              <a:t>              </a:t>
            </a: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picture for 0.5 seconds (total 5 images)</a:t>
            </a:r>
            <a:endParaRPr lang="en-US" sz="2000" dirty="0">
              <a:latin typeface="Arial"/>
              <a:ea typeface="Arial"/>
              <a:cs typeface="Arial"/>
              <a:sym typeface="Arial"/>
            </a:endParaRPr>
          </a:p>
          <a:p>
            <a:pPr marL="357188" indent="-357188">
              <a:lnSpc>
                <a:spcPct val="100000"/>
              </a:lnSpc>
              <a:spcBef>
                <a:spcPts val="0"/>
              </a:spcBef>
            </a:pPr>
            <a:r>
              <a:rPr lang="en-US" altLang="zh-TW" sz="2000" dirty="0"/>
              <a:t>Hint : Textbook Chapter 11, p.370~402 </a:t>
            </a:r>
          </a:p>
          <a:p>
            <a:pPr indent="-171450">
              <a:lnSpc>
                <a:spcPct val="100000"/>
              </a:lnSpc>
            </a:pPr>
            <a:endParaRPr lang="en-US" altLang="zh-TW" sz="2000" dirty="0"/>
          </a:p>
          <a:p>
            <a:pPr marL="342900" lvl="1" indent="0">
              <a:lnSpc>
                <a:spcPct val="100000"/>
              </a:lnSpc>
              <a:buSzPct val="25000"/>
              <a:buNone/>
            </a:pPr>
            <a:endParaRPr lang="en-US" sz="2000" dirty="0"/>
          </a:p>
        </p:txBody>
      </p:sp>
      <p:sp>
        <p:nvSpPr>
          <p:cNvPr id="159" name="Shape 159"/>
          <p:cNvSpPr txBox="1">
            <a:spLocks noGrp="1"/>
          </p:cNvSpPr>
          <p:nvPr>
            <p:ph type="title"/>
          </p:nvPr>
        </p:nvSpPr>
        <p:spPr>
          <a:xfrm>
            <a:off x="74082" y="65692"/>
            <a:ext cx="9069918" cy="456822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marL="1949054" indent="-1949054">
              <a:buSzPct val="25000"/>
            </a:pPr>
            <a:r>
              <a:rPr lang="en-US" sz="2800" b="1" dirty="0">
                <a:latin typeface="Arial"/>
                <a:ea typeface="Arial"/>
                <a:cs typeface="Arial"/>
                <a:sym typeface="Arial"/>
              </a:rPr>
              <a:t>2. </a:t>
            </a:r>
            <a:r>
              <a:rPr lang="en-US" altLang="zh-TW" sz="2800" b="1" dirty="0">
                <a:latin typeface="Arial"/>
                <a:cs typeface="Arial"/>
              </a:rPr>
              <a:t>Augmented Reality 	       </a:t>
            </a:r>
            <a:r>
              <a:rPr lang="en-US" altLang="zh-TW" sz="1800" dirty="0"/>
              <a:t>(</a:t>
            </a:r>
            <a:r>
              <a:rPr lang="zh-CN" altLang="en-US" sz="1800" dirty="0"/>
              <a:t>出題：</a:t>
            </a:r>
            <a:r>
              <a:rPr lang="en-US" altLang="zh-CN" sz="1800" dirty="0"/>
              <a:t>Jang</a:t>
            </a:r>
            <a:r>
              <a:rPr lang="en-US" altLang="zh-TW" sz="1800" dirty="0"/>
              <a:t>)</a:t>
            </a:r>
            <a:endParaRPr lang="en-US" sz="2800" b="1" dirty="0">
              <a:latin typeface="Arial"/>
              <a:cs typeface="Arial"/>
              <a:sym typeface="Arial"/>
            </a:endParaRPr>
          </a:p>
        </p:txBody>
      </p:sp>
      <p:sp>
        <p:nvSpPr>
          <p:cNvPr id="160" name="Shape 160"/>
          <p:cNvSpPr txBox="1">
            <a:spLocks noGrp="1"/>
          </p:cNvSpPr>
          <p:nvPr>
            <p:ph type="sldNum" idx="12"/>
          </p:nvPr>
        </p:nvSpPr>
        <p:spPr>
          <a:xfrm>
            <a:off x="7086601" y="6584156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11</a:t>
            </a:fld>
            <a:endParaRPr lang="en-US" sz="900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Shape 160"/>
          <p:cNvSpPr txBox="1">
            <a:spLocks/>
          </p:cNvSpPr>
          <p:nvPr/>
        </p:nvSpPr>
        <p:spPr>
          <a:xfrm>
            <a:off x="6562029" y="6047626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>
              <a:buSzPct val="25000"/>
            </a:pPr>
            <a:fld id="{00000000-1234-1234-1234-123412341234}" type="slidenum">
              <a:rPr lang="en-US" sz="9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11</a:t>
            </a:fld>
            <a:endParaRPr lang="en-US" sz="900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" name="Shape 161"/>
          <p:cNvSpPr txBox="1"/>
          <p:nvPr/>
        </p:nvSpPr>
        <p:spPr>
          <a:xfrm>
            <a:off x="5039073" y="2509901"/>
            <a:ext cx="3690000" cy="846225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/>
          <a:p>
            <a:pPr marL="171450" indent="-123825">
              <a:buClr>
                <a:schemeClr val="dk1"/>
              </a:buClr>
              <a:buSzPct val="100000"/>
              <a:buChar char="•"/>
            </a:pPr>
            <a:r>
              <a:rPr lang="en-US" sz="1350" dirty="0">
                <a:solidFill>
                  <a:schemeClr val="dk1"/>
                </a:solidFill>
              </a:rPr>
              <a:t>3D Object coordinates:</a:t>
            </a:r>
          </a:p>
          <a:p>
            <a:pPr indent="342900"/>
            <a:r>
              <a:rPr lang="en-US" sz="1350" dirty="0">
                <a:solidFill>
                  <a:schemeClr val="dk1"/>
                </a:solidFill>
              </a:rPr>
              <a:t>Vertex   (0, 0, -2)</a:t>
            </a:r>
          </a:p>
          <a:p>
            <a:pPr indent="342900"/>
            <a:r>
              <a:rPr lang="en-US" sz="1350" dirty="0">
                <a:solidFill>
                  <a:schemeClr val="dk1"/>
                </a:solidFill>
              </a:rPr>
              <a:t>Corners(1, 1, 0)(1, -1, 0)(-1, -1, 0)(-1, 1, 0)</a:t>
            </a:r>
          </a:p>
        </p:txBody>
      </p:sp>
      <p:grpSp>
        <p:nvGrpSpPr>
          <p:cNvPr id="43" name="Shape 164"/>
          <p:cNvGrpSpPr/>
          <p:nvPr/>
        </p:nvGrpSpPr>
        <p:grpSpPr>
          <a:xfrm>
            <a:off x="6655547" y="4169862"/>
            <a:ext cx="2730990" cy="1351516"/>
            <a:chOff x="8334255" y="4177775"/>
            <a:chExt cx="3641320" cy="1802021"/>
          </a:xfrm>
        </p:grpSpPr>
        <p:grpSp>
          <p:nvGrpSpPr>
            <p:cNvPr id="44" name="Shape 165"/>
            <p:cNvGrpSpPr/>
            <p:nvPr/>
          </p:nvGrpSpPr>
          <p:grpSpPr>
            <a:xfrm>
              <a:off x="9200404" y="4543775"/>
              <a:ext cx="1815720" cy="931425"/>
              <a:chOff x="9303879" y="4289775"/>
              <a:chExt cx="1815720" cy="931425"/>
            </a:xfrm>
          </p:grpSpPr>
          <p:grpSp>
            <p:nvGrpSpPr>
              <p:cNvPr id="50" name="Shape 166"/>
              <p:cNvGrpSpPr/>
              <p:nvPr/>
            </p:nvGrpSpPr>
            <p:grpSpPr>
              <a:xfrm>
                <a:off x="9303879" y="4703256"/>
                <a:ext cx="1809990" cy="508079"/>
                <a:chOff x="8541825" y="4694300"/>
                <a:chExt cx="1838300" cy="546675"/>
              </a:xfrm>
            </p:grpSpPr>
            <p:cxnSp>
              <p:nvCxnSpPr>
                <p:cNvPr id="56" name="Shape 167"/>
                <p:cNvCxnSpPr/>
                <p:nvPr/>
              </p:nvCxnSpPr>
              <p:spPr>
                <a:xfrm flipH="1">
                  <a:off x="8541825" y="4694300"/>
                  <a:ext cx="752700" cy="5175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lg" len="lg"/>
                  <a:tailEnd type="none" w="lg" len="lg"/>
                </a:ln>
              </p:spPr>
            </p:cxnSp>
            <p:cxnSp>
              <p:nvCxnSpPr>
                <p:cNvPr id="57" name="Shape 168"/>
                <p:cNvCxnSpPr/>
                <p:nvPr/>
              </p:nvCxnSpPr>
              <p:spPr>
                <a:xfrm flipH="1">
                  <a:off x="9627425" y="4723475"/>
                  <a:ext cx="752700" cy="5175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lg" len="lg"/>
                  <a:tailEnd type="none" w="lg" len="lg"/>
                </a:ln>
              </p:spPr>
            </p:cxnSp>
            <p:cxnSp>
              <p:nvCxnSpPr>
                <p:cNvPr id="58" name="Shape 169"/>
                <p:cNvCxnSpPr/>
                <p:nvPr/>
              </p:nvCxnSpPr>
              <p:spPr>
                <a:xfrm>
                  <a:off x="8541925" y="5230525"/>
                  <a:ext cx="111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lg" len="lg"/>
                  <a:tailEnd type="none" w="lg" len="lg"/>
                </a:ln>
              </p:spPr>
            </p:cxnSp>
            <p:cxnSp>
              <p:nvCxnSpPr>
                <p:cNvPr id="59" name="Shape 170"/>
                <p:cNvCxnSpPr/>
                <p:nvPr/>
              </p:nvCxnSpPr>
              <p:spPr>
                <a:xfrm>
                  <a:off x="9303925" y="4694300"/>
                  <a:ext cx="1072500" cy="375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lg" len="lg"/>
                  <a:tailEnd type="none" w="lg" len="lg"/>
                </a:ln>
              </p:spPr>
            </p:cxnSp>
          </p:grpSp>
          <p:grpSp>
            <p:nvGrpSpPr>
              <p:cNvPr id="51" name="Shape 171"/>
              <p:cNvGrpSpPr/>
              <p:nvPr/>
            </p:nvGrpSpPr>
            <p:grpSpPr>
              <a:xfrm>
                <a:off x="9303900" y="4289775"/>
                <a:ext cx="1815700" cy="931425"/>
                <a:chOff x="9303900" y="4289775"/>
                <a:chExt cx="1815700" cy="931425"/>
              </a:xfrm>
            </p:grpSpPr>
            <p:cxnSp>
              <p:nvCxnSpPr>
                <p:cNvPr id="52" name="Shape 172"/>
                <p:cNvCxnSpPr/>
                <p:nvPr/>
              </p:nvCxnSpPr>
              <p:spPr>
                <a:xfrm>
                  <a:off x="10028300" y="4308600"/>
                  <a:ext cx="18600" cy="3858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lg" len="lg"/>
                  <a:tailEnd type="none" w="lg" len="lg"/>
                </a:ln>
              </p:spPr>
            </p:cxnSp>
            <p:cxnSp>
              <p:nvCxnSpPr>
                <p:cNvPr id="53" name="Shape 173"/>
                <p:cNvCxnSpPr/>
                <p:nvPr/>
              </p:nvCxnSpPr>
              <p:spPr>
                <a:xfrm>
                  <a:off x="10037700" y="4289775"/>
                  <a:ext cx="348225" cy="931425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lg" len="lg"/>
                  <a:tailEnd type="none" w="lg" len="lg"/>
                </a:ln>
              </p:spPr>
            </p:cxnSp>
            <p:cxnSp>
              <p:nvCxnSpPr>
                <p:cNvPr id="54" name="Shape 174"/>
                <p:cNvCxnSpPr/>
                <p:nvPr/>
              </p:nvCxnSpPr>
              <p:spPr>
                <a:xfrm>
                  <a:off x="10044987" y="4289775"/>
                  <a:ext cx="1074613" cy="442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lg" len="lg"/>
                  <a:tailEnd type="none" w="lg" len="lg"/>
                </a:ln>
              </p:spPr>
            </p:cxnSp>
            <p:cxnSp>
              <p:nvCxnSpPr>
                <p:cNvPr id="55" name="Shape 175"/>
                <p:cNvCxnSpPr/>
                <p:nvPr/>
              </p:nvCxnSpPr>
              <p:spPr>
                <a:xfrm flipH="1">
                  <a:off x="9303900" y="4289775"/>
                  <a:ext cx="733800" cy="912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lg" len="lg"/>
                  <a:tailEnd type="none" w="lg" len="lg"/>
                </a:ln>
              </p:spPr>
            </p:cxnSp>
          </p:grpSp>
        </p:grpSp>
        <p:sp>
          <p:nvSpPr>
            <p:cNvPr id="45" name="Shape 176"/>
            <p:cNvSpPr txBox="1"/>
            <p:nvPr/>
          </p:nvSpPr>
          <p:spPr>
            <a:xfrm>
              <a:off x="9174100" y="4177775"/>
              <a:ext cx="15429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lIns="68569" tIns="68569" rIns="68569" bIns="68569" anchor="t" anchorCtr="0">
              <a:noAutofit/>
            </a:bodyPr>
            <a:lstStyle/>
            <a:p>
              <a:pPr indent="290513">
                <a:lnSpc>
                  <a:spcPct val="90000"/>
                </a:lnSpc>
                <a:buClr>
                  <a:schemeClr val="dk1"/>
                </a:buClr>
                <a:buSzPct val="91666"/>
              </a:pPr>
              <a:r>
                <a:rPr lang="en-US" sz="900" dirty="0">
                  <a:solidFill>
                    <a:schemeClr val="dk1"/>
                  </a:solidFill>
                </a:rPr>
                <a:t>(0, 0, -2)</a:t>
              </a:r>
            </a:p>
          </p:txBody>
        </p:sp>
        <p:sp>
          <p:nvSpPr>
            <p:cNvPr id="46" name="Shape 177"/>
            <p:cNvSpPr txBox="1"/>
            <p:nvPr/>
          </p:nvSpPr>
          <p:spPr>
            <a:xfrm>
              <a:off x="9856080" y="5422996"/>
              <a:ext cx="1608600" cy="556800"/>
            </a:xfrm>
            <a:prstGeom prst="rect">
              <a:avLst/>
            </a:prstGeom>
            <a:noFill/>
            <a:ln>
              <a:noFill/>
            </a:ln>
          </p:spPr>
          <p:txBody>
            <a:bodyPr lIns="68569" tIns="68569" rIns="68569" bIns="68569" anchor="t" anchorCtr="0">
              <a:noAutofit/>
            </a:bodyPr>
            <a:lstStyle/>
            <a:p>
              <a:pPr indent="290513">
                <a:lnSpc>
                  <a:spcPct val="90000"/>
                </a:lnSpc>
                <a:buClr>
                  <a:schemeClr val="dk1"/>
                </a:buClr>
                <a:buSzPct val="91666"/>
              </a:pPr>
              <a:r>
                <a:rPr lang="en-US" sz="900" dirty="0">
                  <a:solidFill>
                    <a:schemeClr val="dk1"/>
                  </a:solidFill>
                </a:rPr>
                <a:t>(1, 1, 0)</a:t>
              </a:r>
            </a:p>
          </p:txBody>
        </p:sp>
        <p:sp>
          <p:nvSpPr>
            <p:cNvPr id="47" name="Shape 178"/>
            <p:cNvSpPr txBox="1"/>
            <p:nvPr/>
          </p:nvSpPr>
          <p:spPr>
            <a:xfrm>
              <a:off x="10498675" y="4841748"/>
              <a:ext cx="1476900" cy="556800"/>
            </a:xfrm>
            <a:prstGeom prst="rect">
              <a:avLst/>
            </a:prstGeom>
            <a:noFill/>
            <a:ln>
              <a:noFill/>
            </a:ln>
          </p:spPr>
          <p:txBody>
            <a:bodyPr lIns="68569" tIns="68569" rIns="68569" bIns="68569" anchor="t" anchorCtr="0">
              <a:noAutofit/>
            </a:bodyPr>
            <a:lstStyle/>
            <a:p>
              <a:pPr indent="342900">
                <a:lnSpc>
                  <a:spcPct val="90000"/>
                </a:lnSpc>
              </a:pPr>
              <a:r>
                <a:rPr lang="en-US" sz="900" dirty="0">
                  <a:solidFill>
                    <a:schemeClr val="dk1"/>
                  </a:solidFill>
                </a:rPr>
                <a:t>(1, -1, 0)</a:t>
              </a:r>
            </a:p>
          </p:txBody>
        </p:sp>
        <p:sp>
          <p:nvSpPr>
            <p:cNvPr id="48" name="Shape 179"/>
            <p:cNvSpPr txBox="1"/>
            <p:nvPr/>
          </p:nvSpPr>
          <p:spPr>
            <a:xfrm>
              <a:off x="8334255" y="5428011"/>
              <a:ext cx="1305600" cy="365100"/>
            </a:xfrm>
            <a:prstGeom prst="rect">
              <a:avLst/>
            </a:prstGeom>
            <a:noFill/>
            <a:ln>
              <a:noFill/>
            </a:ln>
          </p:spPr>
          <p:txBody>
            <a:bodyPr lIns="68569" tIns="68569" rIns="68569" bIns="68569" anchor="t" anchorCtr="0">
              <a:noAutofit/>
            </a:bodyPr>
            <a:lstStyle/>
            <a:p>
              <a:pPr indent="290513">
                <a:lnSpc>
                  <a:spcPct val="90000"/>
                </a:lnSpc>
                <a:buClr>
                  <a:schemeClr val="dk1"/>
                </a:buClr>
                <a:buSzPct val="91666"/>
              </a:pPr>
              <a:r>
                <a:rPr lang="en-US" sz="900" dirty="0">
                  <a:solidFill>
                    <a:schemeClr val="dk1"/>
                  </a:solidFill>
                </a:rPr>
                <a:t>(-1, 1, 0)</a:t>
              </a:r>
            </a:p>
            <a:p>
              <a:endParaRPr sz="1050" dirty="0"/>
            </a:p>
          </p:txBody>
        </p:sp>
        <p:sp>
          <p:nvSpPr>
            <p:cNvPr id="49" name="Shape 180"/>
            <p:cNvSpPr txBox="1"/>
            <p:nvPr/>
          </p:nvSpPr>
          <p:spPr>
            <a:xfrm>
              <a:off x="8702775" y="4712650"/>
              <a:ext cx="19116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lIns="68569" tIns="68569" rIns="68569" bIns="68569" anchor="t" anchorCtr="0">
              <a:noAutofit/>
            </a:bodyPr>
            <a:lstStyle/>
            <a:p>
              <a:pPr indent="290513">
                <a:lnSpc>
                  <a:spcPct val="90000"/>
                </a:lnSpc>
                <a:buClr>
                  <a:schemeClr val="dk1"/>
                </a:buClr>
                <a:buSzPct val="91666"/>
              </a:pPr>
              <a:r>
                <a:rPr lang="en-US" sz="900">
                  <a:solidFill>
                    <a:schemeClr val="dk1"/>
                  </a:solidFill>
                </a:rPr>
                <a:t>(-1, -1, 0)</a:t>
              </a:r>
            </a:p>
          </p:txBody>
        </p:sp>
      </p:grpSp>
      <p:grpSp>
        <p:nvGrpSpPr>
          <p:cNvPr id="60" name="群組 59"/>
          <p:cNvGrpSpPr/>
          <p:nvPr/>
        </p:nvGrpSpPr>
        <p:grpSpPr>
          <a:xfrm>
            <a:off x="4064934" y="3694229"/>
            <a:ext cx="2724626" cy="2467393"/>
            <a:chOff x="4580277" y="3613400"/>
            <a:chExt cx="2587036" cy="2864875"/>
          </a:xfrm>
        </p:grpSpPr>
        <p:pic>
          <p:nvPicPr>
            <p:cNvPr id="61" name="Shape 163"/>
            <p:cNvPicPr preferRelativeResize="0"/>
            <p:nvPr/>
          </p:nvPicPr>
          <p:blipFill rotWithShape="1">
            <a:blip r:embed="rId5">
              <a:alphaModFix/>
            </a:blip>
            <a:srcRect l="16209" t="9131" r="17332" b="10695"/>
            <a:stretch/>
          </p:blipFill>
          <p:spPr>
            <a:xfrm>
              <a:off x="4580277" y="4177775"/>
              <a:ext cx="2587036" cy="2300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2" name="橢圓 61"/>
            <p:cNvSpPr/>
            <p:nvPr/>
          </p:nvSpPr>
          <p:spPr>
            <a:xfrm>
              <a:off x="5203937" y="4541740"/>
              <a:ext cx="121920" cy="113211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cxnSp>
          <p:nvCxnSpPr>
            <p:cNvPr id="63" name="直線單箭頭接點 62"/>
            <p:cNvCxnSpPr>
              <a:stCxn id="62" idx="0"/>
            </p:cNvCxnSpPr>
            <p:nvPr/>
          </p:nvCxnSpPr>
          <p:spPr>
            <a:xfrm flipV="1">
              <a:off x="5264897" y="3782679"/>
              <a:ext cx="346463" cy="75906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文字方塊 63"/>
            <p:cNvSpPr txBox="1"/>
            <p:nvPr/>
          </p:nvSpPr>
          <p:spPr>
            <a:xfrm>
              <a:off x="5449198" y="3613400"/>
              <a:ext cx="765595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050" dirty="0"/>
                <a:t>(0,0,0)</a:t>
              </a:r>
              <a:endParaRPr lang="zh-TW" altLang="en-US" sz="1050" dirty="0"/>
            </a:p>
          </p:txBody>
        </p:sp>
      </p:grpSp>
      <p:sp>
        <p:nvSpPr>
          <p:cNvPr id="65" name="文字方塊 64"/>
          <p:cNvSpPr txBox="1"/>
          <p:nvPr/>
        </p:nvSpPr>
        <p:spPr>
          <a:xfrm>
            <a:off x="256716" y="3060950"/>
            <a:ext cx="109801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350" dirty="0">
                <a:solidFill>
                  <a:srgbClr val="FF0000"/>
                </a:solidFill>
              </a:rPr>
              <a:t>Demo video:</a:t>
            </a:r>
            <a:endParaRPr lang="zh-TW" altLang="en-US" sz="1350" dirty="0">
              <a:solidFill>
                <a:srgbClr val="FF0000"/>
              </a:solidFill>
            </a:endParaRPr>
          </a:p>
        </p:txBody>
      </p:sp>
      <p:pic>
        <p:nvPicPr>
          <p:cNvPr id="66" name="Hw2_Demo (online-video-cutter.com)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l="3474" t="3971" r="27777" b="1222"/>
          <a:stretch/>
        </p:blipFill>
        <p:spPr>
          <a:xfrm>
            <a:off x="329686" y="3394331"/>
            <a:ext cx="3708499" cy="279134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6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5452" y="4127034"/>
            <a:ext cx="3274540" cy="2430681"/>
          </a:xfrm>
          <a:prstGeom prst="rect">
            <a:avLst/>
          </a:prstGeom>
        </p:spPr>
      </p:pic>
      <p:sp>
        <p:nvSpPr>
          <p:cNvPr id="123" name="Shape 123"/>
          <p:cNvSpPr txBox="1">
            <a:spLocks noGrp="1"/>
          </p:cNvSpPr>
          <p:nvPr>
            <p:ph type="title"/>
          </p:nvPr>
        </p:nvSpPr>
        <p:spPr>
          <a:xfrm>
            <a:off x="44947" y="88185"/>
            <a:ext cx="9006761" cy="688532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>
              <a:buSzPct val="25000"/>
            </a:pPr>
            <a:r>
              <a:rPr lang="en-US" sz="2800" b="1" dirty="0">
                <a:latin typeface="Arial"/>
                <a:ea typeface="Arial"/>
                <a:cs typeface="Arial"/>
                <a:sym typeface="Arial"/>
              </a:rPr>
              <a:t>3.1 Transforms: Rotation, Scaling, Translation</a:t>
            </a:r>
            <a:br>
              <a:rPr lang="en-US" sz="2800" b="1" dirty="0">
                <a:latin typeface="Arial"/>
                <a:ea typeface="Arial"/>
                <a:cs typeface="Arial"/>
                <a:sym typeface="Arial"/>
              </a:rPr>
            </a:br>
            <a:r>
              <a:rPr lang="en-US" altLang="zh-TW" sz="1800" dirty="0"/>
              <a:t>(</a:t>
            </a:r>
            <a:r>
              <a:rPr lang="zh-CN" altLang="en-US" sz="1800" dirty="0"/>
              <a:t>出題：</a:t>
            </a:r>
            <a:r>
              <a:rPr lang="en-US" altLang="zh-CN" sz="1800" dirty="0" err="1"/>
              <a:t>YiYuan</a:t>
            </a:r>
            <a:r>
              <a:rPr lang="en-US" altLang="zh-TW" sz="1800" dirty="0"/>
              <a:t>) </a:t>
            </a:r>
            <a:r>
              <a:rPr lang="en-US" altLang="zh-TW" sz="1800" dirty="0">
                <a:solidFill>
                  <a:srgbClr val="FF0000"/>
                </a:solidFill>
              </a:rPr>
              <a:t>??</a:t>
            </a:r>
            <a:endParaRPr lang="en-US" sz="2800" b="1" dirty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Shape 124"/>
          <p:cNvSpPr txBox="1">
            <a:spLocks noGrp="1"/>
          </p:cNvSpPr>
          <p:nvPr>
            <p:ph type="body" idx="1"/>
          </p:nvPr>
        </p:nvSpPr>
        <p:spPr>
          <a:xfrm>
            <a:off x="44947" y="776718"/>
            <a:ext cx="8811289" cy="384810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 marL="285750" indent="-285750" defTabSz="542925">
              <a:lnSpc>
                <a:spcPct val="100000"/>
              </a:lnSpc>
              <a:spcBef>
                <a:spcPts val="0"/>
              </a:spcBef>
            </a:pPr>
            <a:r>
              <a:rPr lang="en-US" sz="1600" dirty="0">
                <a:latin typeface="Arial"/>
                <a:ea typeface="Arial"/>
                <a:cs typeface="Arial"/>
                <a:sym typeface="Arial"/>
              </a:rPr>
              <a:t>Given: </a:t>
            </a:r>
            <a:r>
              <a:rPr lang="en-US" sz="1600" b="1" i="1" dirty="0">
                <a:latin typeface="Arial"/>
                <a:ea typeface="Arial"/>
                <a:cs typeface="Arial"/>
                <a:sym typeface="Arial"/>
              </a:rPr>
              <a:t>OriginalTransform.png </a:t>
            </a:r>
            <a:r>
              <a:rPr lang="en-US" sz="1600" i="1" dirty="0">
                <a:latin typeface="Arial"/>
                <a:ea typeface="Arial"/>
                <a:cs typeface="Arial"/>
                <a:sym typeface="Arial"/>
              </a:rPr>
              <a:t>image</a:t>
            </a:r>
          </a:p>
          <a:p>
            <a:pPr marL="285750" indent="-285750" defTabSz="542925">
              <a:lnSpc>
                <a:spcPct val="100000"/>
              </a:lnSpc>
              <a:spcBef>
                <a:spcPts val="0"/>
              </a:spcBef>
            </a:pPr>
            <a:r>
              <a:rPr lang="en-US" sz="1600" dirty="0">
                <a:latin typeface="Arial"/>
                <a:ea typeface="Arial"/>
                <a:cs typeface="Arial"/>
                <a:sym typeface="Arial"/>
              </a:rPr>
              <a:t>Q: 1) Click button “</a:t>
            </a:r>
            <a:r>
              <a:rPr lang="en-US" sz="1600" b="1" dirty="0">
                <a:latin typeface="Arial"/>
                <a:ea typeface="Arial"/>
                <a:cs typeface="Arial"/>
                <a:sym typeface="Arial"/>
              </a:rPr>
              <a:t>3.1</a:t>
            </a:r>
            <a:r>
              <a:rPr lang="en-US" sz="1600" dirty="0">
                <a:latin typeface="Arial"/>
                <a:ea typeface="Arial"/>
                <a:cs typeface="Arial"/>
                <a:sym typeface="Arial"/>
              </a:rPr>
              <a:t>”, </a:t>
            </a:r>
            <a:r>
              <a:rPr lang="en-US" sz="1600" b="1" i="1" dirty="0">
                <a:latin typeface="Arial"/>
                <a:ea typeface="Arial"/>
                <a:cs typeface="Arial"/>
                <a:sym typeface="Arial"/>
              </a:rPr>
              <a:t>OriginalTransform.png</a:t>
            </a:r>
            <a:r>
              <a:rPr lang="en-US" sz="1600" dirty="0">
                <a:latin typeface="Arial"/>
                <a:ea typeface="Arial"/>
                <a:cs typeface="Arial"/>
                <a:sym typeface="Arial"/>
              </a:rPr>
              <a:t> should be showed.</a:t>
            </a:r>
          </a:p>
          <a:p>
            <a:pPr marL="804863" indent="-265113" defTabSz="542925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600" dirty="0">
                <a:latin typeface="Arial"/>
                <a:ea typeface="Arial"/>
                <a:cs typeface="Arial"/>
                <a:sym typeface="Arial"/>
              </a:rPr>
              <a:t>2) Please </a:t>
            </a:r>
            <a:r>
              <a:rPr lang="en-US" altLang="zh-TW" sz="1600" u="sng" dirty="0">
                <a:latin typeface="Arial"/>
                <a:ea typeface="Arial"/>
                <a:cs typeface="Arial"/>
                <a:sym typeface="Arial"/>
              </a:rPr>
              <a:t>rotate</a:t>
            </a:r>
            <a:r>
              <a:rPr lang="en-US" altLang="zh-TW" sz="1600" dirty="0"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altLang="zh-TW" sz="1600" u="sng" dirty="0">
                <a:latin typeface="Arial"/>
                <a:ea typeface="Arial"/>
                <a:cs typeface="Arial"/>
                <a:sym typeface="Arial"/>
              </a:rPr>
              <a:t>scale</a:t>
            </a:r>
            <a:r>
              <a:rPr lang="en-US" altLang="zh-TW" sz="1600" dirty="0"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lang="en-US" altLang="zh-TW" sz="1600" u="sng" dirty="0">
                <a:latin typeface="Arial"/>
                <a:ea typeface="Arial"/>
                <a:cs typeface="Arial"/>
                <a:sym typeface="Arial"/>
              </a:rPr>
              <a:t>translate</a:t>
            </a:r>
            <a:r>
              <a:rPr lang="en-US" altLang="zh-TW" sz="1600" dirty="0">
                <a:latin typeface="Arial"/>
                <a:ea typeface="Arial"/>
                <a:cs typeface="Arial"/>
                <a:sym typeface="Arial"/>
              </a:rPr>
              <a:t> the </a:t>
            </a:r>
            <a:r>
              <a:rPr lang="en-US" altLang="zh-TW" sz="1600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small squared image </a:t>
            </a:r>
            <a:r>
              <a:rPr lang="en-US" altLang="zh-TW" sz="1600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(as Figure 3.1) </a:t>
            </a:r>
            <a:r>
              <a:rPr lang="en-US" altLang="zh-TW" sz="1600" dirty="0">
                <a:latin typeface="Arial"/>
                <a:ea typeface="Arial"/>
                <a:cs typeface="Arial"/>
                <a:sym typeface="Arial"/>
              </a:rPr>
              <a:t>with 	   following parameters (</a:t>
            </a:r>
            <a:r>
              <a:rPr lang="en-US" altLang="zh-TW" sz="1600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should be entered in the GUI</a:t>
            </a:r>
            <a:r>
              <a:rPr lang="en-US" altLang="zh-TW" sz="1600" dirty="0">
                <a:latin typeface="Arial"/>
                <a:ea typeface="Arial"/>
                <a:cs typeface="Arial"/>
                <a:sym typeface="Arial"/>
              </a:rPr>
              <a:t>): </a:t>
            </a:r>
          </a:p>
          <a:p>
            <a:pPr marL="804862" lvl="1" indent="0" defTabSz="542925">
              <a:lnSpc>
                <a:spcPct val="100000"/>
              </a:lnSpc>
              <a:spcBef>
                <a:spcPts val="0"/>
              </a:spcBef>
              <a:buNone/>
              <a:tabLst>
                <a:tab pos="1201738" algn="l"/>
              </a:tabLst>
            </a:pPr>
            <a:r>
              <a:rPr lang="en-US" altLang="zh-TW" sz="1300" b="1" dirty="0">
                <a:latin typeface="Arial"/>
                <a:ea typeface="Arial"/>
                <a:cs typeface="Arial"/>
                <a:sym typeface="Arial"/>
              </a:rPr>
              <a:t>(1) Angle = 45</a:t>
            </a:r>
            <a:r>
              <a:rPr lang="en-US" altLang="zh-TW" sz="1300" b="1" baseline="30000" dirty="0"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altLang="zh-TW" sz="1300" b="1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TW" sz="1300" dirty="0"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US" altLang="zh-TW" sz="1300" i="1" dirty="0">
                <a:latin typeface="Arial"/>
                <a:ea typeface="Arial"/>
                <a:cs typeface="Arial"/>
                <a:sym typeface="Arial"/>
              </a:rPr>
              <a:t>counter-clockwise</a:t>
            </a:r>
            <a:r>
              <a:rPr lang="en-US" altLang="zh-TW" sz="1300" dirty="0">
                <a:latin typeface="Arial"/>
                <a:ea typeface="Arial"/>
                <a:cs typeface="Arial"/>
                <a:sym typeface="Arial"/>
              </a:rPr>
              <a:t>)</a:t>
            </a:r>
          </a:p>
          <a:p>
            <a:pPr marL="804862" lvl="1" indent="0" defTabSz="542925">
              <a:lnSpc>
                <a:spcPct val="100000"/>
              </a:lnSpc>
              <a:spcBef>
                <a:spcPts val="0"/>
              </a:spcBef>
              <a:buNone/>
              <a:tabLst>
                <a:tab pos="1201738" algn="l"/>
              </a:tabLst>
            </a:pPr>
            <a:r>
              <a:rPr lang="en-US" altLang="zh-TW" sz="1300" b="1" dirty="0">
                <a:latin typeface="Arial"/>
                <a:cs typeface="Arial"/>
                <a:sym typeface="Arial"/>
              </a:rPr>
              <a:t>(2) Scale = 0.8,</a:t>
            </a:r>
          </a:p>
          <a:p>
            <a:pPr marL="804862" lvl="1" indent="0" defTabSz="542925">
              <a:lnSpc>
                <a:spcPct val="100000"/>
              </a:lnSpc>
              <a:spcBef>
                <a:spcPts val="0"/>
              </a:spcBef>
              <a:buNone/>
              <a:tabLst>
                <a:tab pos="1201738" algn="l"/>
              </a:tabLst>
            </a:pPr>
            <a:r>
              <a:rPr lang="en-US" altLang="zh-TW" sz="1300" b="1" dirty="0">
                <a:latin typeface="Arial"/>
                <a:cs typeface="Arial"/>
                <a:sym typeface="Arial"/>
              </a:rPr>
              <a:t>(3) Translation </a:t>
            </a:r>
            <a:r>
              <a:rPr lang="en-US" altLang="zh-TW" sz="1400" dirty="0">
                <a:latin typeface="Arial"/>
                <a:ea typeface="Arial"/>
                <a:cs typeface="Arial"/>
                <a:sym typeface="Arial"/>
              </a:rPr>
              <a:t>with</a:t>
            </a:r>
            <a:r>
              <a:rPr lang="en-US" altLang="zh-TW" sz="1600" dirty="0">
                <a:latin typeface="Arial"/>
                <a:ea typeface="Arial"/>
                <a:cs typeface="Arial"/>
                <a:sym typeface="Arial"/>
              </a:rPr>
              <a:t>:</a:t>
            </a:r>
          </a:p>
          <a:p>
            <a:pPr marL="2514600" indent="-18415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tabLst>
                <a:tab pos="2143125" algn="l"/>
              </a:tabLst>
            </a:pPr>
            <a:r>
              <a:rPr lang="en-US" altLang="zh-TW" sz="1600" dirty="0" err="1"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altLang="zh-TW" sz="1600" baseline="-25000" dirty="0" err="1">
                <a:latin typeface="Arial"/>
                <a:ea typeface="Arial"/>
                <a:cs typeface="Arial"/>
                <a:sym typeface="Arial"/>
              </a:rPr>
              <a:t>new</a:t>
            </a:r>
            <a:r>
              <a:rPr lang="en-US" altLang="zh-TW" sz="1600" dirty="0">
                <a:latin typeface="Arial"/>
                <a:ea typeface="Arial"/>
                <a:cs typeface="Arial"/>
                <a:sym typeface="Arial"/>
              </a:rPr>
              <a:t> = </a:t>
            </a:r>
            <a:r>
              <a:rPr lang="en-US" altLang="zh-TW" sz="1600" dirty="0" err="1"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altLang="zh-TW" sz="1600" baseline="-25000" dirty="0" err="1">
                <a:latin typeface="Arial"/>
                <a:ea typeface="Arial"/>
                <a:cs typeface="Arial"/>
                <a:sym typeface="Arial"/>
              </a:rPr>
              <a:t>old</a:t>
            </a:r>
            <a:r>
              <a:rPr lang="en-US" altLang="zh-TW" sz="1600" dirty="0">
                <a:latin typeface="Arial"/>
                <a:ea typeface="Arial"/>
                <a:cs typeface="Arial"/>
                <a:sym typeface="Arial"/>
              </a:rPr>
              <a:t> + 150 pixels = 130 + 150 = 280</a:t>
            </a:r>
          </a:p>
          <a:p>
            <a:pPr marL="2514600" indent="-18415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tabLst>
                <a:tab pos="2143125" algn="l"/>
              </a:tabLst>
            </a:pPr>
            <a:r>
              <a:rPr lang="en-US" altLang="zh-TW" sz="1600" dirty="0" err="1">
                <a:latin typeface="Arial"/>
                <a:ea typeface="Arial"/>
                <a:cs typeface="Arial"/>
                <a:sym typeface="Arial"/>
              </a:rPr>
              <a:t>y</a:t>
            </a:r>
            <a:r>
              <a:rPr lang="en-US" altLang="zh-TW" sz="1600" baseline="-25000" dirty="0" err="1">
                <a:latin typeface="Arial"/>
                <a:ea typeface="Arial"/>
                <a:cs typeface="Arial"/>
                <a:sym typeface="Arial"/>
              </a:rPr>
              <a:t>new</a:t>
            </a:r>
            <a:r>
              <a:rPr lang="en-US" altLang="zh-TW" sz="1600" dirty="0">
                <a:latin typeface="Arial"/>
                <a:ea typeface="Arial"/>
                <a:cs typeface="Arial"/>
                <a:sym typeface="Arial"/>
              </a:rPr>
              <a:t> = </a:t>
            </a:r>
            <a:r>
              <a:rPr lang="en-US" altLang="zh-TW" sz="1600" dirty="0" err="1">
                <a:latin typeface="Arial"/>
                <a:ea typeface="Arial"/>
                <a:cs typeface="Arial"/>
                <a:sym typeface="Arial"/>
              </a:rPr>
              <a:t>y</a:t>
            </a:r>
            <a:r>
              <a:rPr lang="en-US" altLang="zh-TW" sz="1600" baseline="-25000" dirty="0" err="1">
                <a:latin typeface="Arial"/>
                <a:ea typeface="Arial"/>
                <a:cs typeface="Arial"/>
                <a:sym typeface="Arial"/>
              </a:rPr>
              <a:t>old</a:t>
            </a:r>
            <a:r>
              <a:rPr lang="en-US" altLang="zh-TW" sz="1600" dirty="0">
                <a:latin typeface="Arial"/>
                <a:ea typeface="Arial"/>
                <a:cs typeface="Arial"/>
                <a:sym typeface="Arial"/>
              </a:rPr>
              <a:t> + 50   pixels = 125 +   50 = 175</a:t>
            </a:r>
          </a:p>
          <a:p>
            <a:pPr marL="2332037" indent="0">
              <a:lnSpc>
                <a:spcPct val="100000"/>
              </a:lnSpc>
              <a:spcBef>
                <a:spcPts val="0"/>
              </a:spcBef>
              <a:buNone/>
              <a:tabLst>
                <a:tab pos="2143125" algn="l"/>
              </a:tabLst>
            </a:pPr>
            <a:r>
              <a:rPr lang="en-US" altLang="zh-TW" sz="1600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Point C (130,125) is center of small square image</a:t>
            </a:r>
            <a:endParaRPr lang="en-US" altLang="zh-TW" sz="1600" dirty="0">
              <a:latin typeface="Arial"/>
              <a:ea typeface="Arial"/>
              <a:cs typeface="Arial"/>
              <a:sym typeface="Arial"/>
            </a:endParaRPr>
          </a:p>
          <a:p>
            <a:pPr marL="291703" indent="-285750">
              <a:lnSpc>
                <a:spcPct val="100000"/>
              </a:lnSpc>
              <a:spcBef>
                <a:spcPts val="0"/>
              </a:spcBef>
            </a:pPr>
            <a:r>
              <a:rPr lang="en-US" sz="1500" dirty="0"/>
              <a:t>Hint : </a:t>
            </a:r>
          </a:p>
          <a:p>
            <a:pPr marL="342900" lvl="1" indent="0">
              <a:lnSpc>
                <a:spcPct val="100000"/>
              </a:lnSpc>
              <a:buSzPct val="25000"/>
              <a:buNone/>
            </a:pPr>
            <a:r>
              <a:rPr lang="en-US" sz="1500" dirty="0"/>
              <a:t>          OpenCV Textbook Chapter 12 (p. 407</a:t>
            </a:r>
            <a:r>
              <a:rPr lang="zh-TW" altLang="en-US" sz="1500" dirty="0"/>
              <a:t> </a:t>
            </a:r>
            <a:r>
              <a:rPr lang="en-US" altLang="zh-TW" sz="1500" dirty="0"/>
              <a:t>~</a:t>
            </a:r>
            <a:r>
              <a:rPr lang="zh-TW" altLang="en-US" sz="1500" dirty="0"/>
              <a:t> </a:t>
            </a:r>
            <a:r>
              <a:rPr lang="en-US" altLang="zh-TW" sz="1500" dirty="0"/>
              <a:t>p. 412</a:t>
            </a:r>
            <a:r>
              <a:rPr lang="en-US" sz="1500" dirty="0"/>
              <a:t>)</a:t>
            </a:r>
          </a:p>
          <a:p>
            <a:pPr marL="342900" lvl="1" indent="0">
              <a:lnSpc>
                <a:spcPct val="100000"/>
              </a:lnSpc>
              <a:buSzPct val="25000"/>
              <a:buNone/>
            </a:pPr>
            <a:r>
              <a:rPr lang="en-US" altLang="zh-TW" sz="1500" dirty="0"/>
              <a:t>           </a:t>
            </a:r>
            <a:r>
              <a:rPr lang="en-US" altLang="zh-TW" sz="1500" dirty="0" err="1"/>
              <a:t>warpAffine</a:t>
            </a:r>
            <a:r>
              <a:rPr lang="en-US" altLang="zh-TW" sz="1500" dirty="0"/>
              <a:t>(…);</a:t>
            </a:r>
            <a:endParaRPr lang="en-US" sz="1500" dirty="0"/>
          </a:p>
          <a:p>
            <a:pPr marL="285750" lvl="1">
              <a:lnSpc>
                <a:spcPct val="100000"/>
              </a:lnSpc>
              <a:buFont typeface="Wingdings" panose="05000000000000000000" pitchFamily="2" charset="2"/>
              <a:buChar char="q"/>
            </a:pPr>
            <a:r>
              <a:rPr lang="en-US" sz="1500" dirty="0"/>
              <a:t>EX:</a:t>
            </a:r>
          </a:p>
        </p:txBody>
      </p:sp>
      <p:sp>
        <p:nvSpPr>
          <p:cNvPr id="125" name="Shape 125"/>
          <p:cNvSpPr txBox="1">
            <a:spLocks noGrp="1"/>
          </p:cNvSpPr>
          <p:nvPr>
            <p:ph type="sldNum" idx="12"/>
          </p:nvPr>
        </p:nvSpPr>
        <p:spPr>
          <a:xfrm>
            <a:off x="7063246" y="6584156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12</a:t>
            </a:fld>
            <a:endParaRPr 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386708" y="6556693"/>
            <a:ext cx="177165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Figure 3.1 Original Image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755921" y="6571625"/>
            <a:ext cx="312815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Figure 3.2 Rotation, Scale and Translation Image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6856" y="4121866"/>
            <a:ext cx="3479066" cy="2437027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6511362" y="5776513"/>
            <a:ext cx="1234309" cy="0"/>
          </a:xfrm>
          <a:prstGeom prst="line">
            <a:avLst/>
          </a:prstGeom>
          <a:ln>
            <a:solidFill>
              <a:srgbClr val="FFFF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6897877" y="5060747"/>
            <a:ext cx="837947" cy="854393"/>
          </a:xfrm>
          <a:prstGeom prst="line">
            <a:avLst/>
          </a:prstGeom>
          <a:ln>
            <a:solidFill>
              <a:srgbClr val="FFFF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urved Connector 15"/>
          <p:cNvCxnSpPr/>
          <p:nvPr/>
        </p:nvCxnSpPr>
        <p:spPr>
          <a:xfrm rot="10800000">
            <a:off x="7108603" y="5660305"/>
            <a:ext cx="160776" cy="116208"/>
          </a:xfrm>
          <a:prstGeom prst="curvedConnector3">
            <a:avLst>
              <a:gd name="adj1" fmla="val 1124"/>
            </a:avLst>
          </a:prstGeom>
          <a:ln w="28575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7187295" y="5458419"/>
            <a:ext cx="48534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45</a:t>
            </a:r>
            <a:r>
              <a:rPr lang="en-US" sz="1050" baseline="300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0</a:t>
            </a:r>
            <a:endParaRPr lang="en-US" sz="105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5" name="Oval 34"/>
          <p:cNvSpPr/>
          <p:nvPr/>
        </p:nvSpPr>
        <p:spPr>
          <a:xfrm>
            <a:off x="3021762" y="5033773"/>
            <a:ext cx="67165" cy="692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6" name="TextBox 35"/>
          <p:cNvSpPr txBox="1"/>
          <p:nvPr/>
        </p:nvSpPr>
        <p:spPr>
          <a:xfrm>
            <a:off x="3213340" y="4904336"/>
            <a:ext cx="137250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rgbClr val="FF0000"/>
                </a:solidFill>
              </a:rPr>
              <a:t>C (130,125)</a:t>
            </a:r>
          </a:p>
        </p:txBody>
      </p:sp>
      <p:cxnSp>
        <p:nvCxnSpPr>
          <p:cNvPr id="43" name="Straight Arrow Connector 42"/>
          <p:cNvCxnSpPr/>
          <p:nvPr/>
        </p:nvCxnSpPr>
        <p:spPr>
          <a:xfrm>
            <a:off x="2316298" y="4277882"/>
            <a:ext cx="3028143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2303079" y="4316779"/>
            <a:ext cx="0" cy="168294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>
            <a:endCxn id="35" idx="0"/>
          </p:cNvCxnSpPr>
          <p:nvPr/>
        </p:nvCxnSpPr>
        <p:spPr>
          <a:xfrm>
            <a:off x="3055344" y="4446496"/>
            <a:ext cx="1" cy="587277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>
            <a:stCxn id="35" idx="2"/>
          </p:cNvCxnSpPr>
          <p:nvPr/>
        </p:nvCxnSpPr>
        <p:spPr>
          <a:xfrm flipH="1">
            <a:off x="2408830" y="5068393"/>
            <a:ext cx="612932" cy="0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>
            <a:off x="5855934" y="4277882"/>
            <a:ext cx="3028143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>
            <a:off x="5855934" y="4277882"/>
            <a:ext cx="0" cy="168294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cxnSpLocks/>
          </p:cNvCxnSpPr>
          <p:nvPr/>
        </p:nvCxnSpPr>
        <p:spPr>
          <a:xfrm flipH="1">
            <a:off x="7109177" y="4409921"/>
            <a:ext cx="18821" cy="630518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H="1">
            <a:off x="6040730" y="5078380"/>
            <a:ext cx="1067872" cy="0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Oval 60"/>
          <p:cNvSpPr/>
          <p:nvPr/>
        </p:nvSpPr>
        <p:spPr>
          <a:xfrm>
            <a:off x="7063501" y="5031294"/>
            <a:ext cx="91351" cy="9417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67" name="TextBox 66"/>
          <p:cNvSpPr txBox="1"/>
          <p:nvPr/>
        </p:nvSpPr>
        <p:spPr>
          <a:xfrm>
            <a:off x="6203171" y="5138549"/>
            <a:ext cx="89036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rgbClr val="FF0000"/>
                </a:solidFill>
              </a:rPr>
              <a:t>C (280,175)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 flipH="1">
            <a:off x="3801047" y="4156651"/>
            <a:ext cx="727758" cy="5685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4639011" y="3759136"/>
            <a:ext cx="162320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Small square image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7F5C9B06-32C3-4FF3-ABBB-8E504C3383C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8542" t="15079" r="6372" b="30517"/>
          <a:stretch/>
        </p:blipFill>
        <p:spPr>
          <a:xfrm>
            <a:off x="0" y="4433330"/>
            <a:ext cx="2179907" cy="2317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7974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7468" y="3381258"/>
            <a:ext cx="2959216" cy="312539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" y="3341143"/>
            <a:ext cx="4283850" cy="3212887"/>
          </a:xfrm>
          <a:prstGeom prst="rect">
            <a:avLst/>
          </a:prstGeom>
        </p:spPr>
      </p:pic>
      <p:sp>
        <p:nvSpPr>
          <p:cNvPr id="199" name="Shape 199"/>
          <p:cNvSpPr txBox="1">
            <a:spLocks noGrp="1"/>
          </p:cNvSpPr>
          <p:nvPr>
            <p:ph type="body" idx="1"/>
          </p:nvPr>
        </p:nvSpPr>
        <p:spPr>
          <a:xfrm>
            <a:off x="0" y="539280"/>
            <a:ext cx="8630289" cy="320969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 marL="285750" indent="-285750">
              <a:lnSpc>
                <a:spcPct val="100000"/>
              </a:lnSpc>
              <a:spcBef>
                <a:spcPts val="0"/>
              </a:spcBef>
            </a:pPr>
            <a:r>
              <a:rPr lang="en-US" altLang="zh-TW" sz="1800" dirty="0">
                <a:latin typeface="Arial"/>
                <a:ea typeface="Arial"/>
                <a:cs typeface="Arial"/>
                <a:sym typeface="Arial"/>
              </a:rPr>
              <a:t>Given: </a:t>
            </a:r>
            <a:r>
              <a:rPr lang="en-US" altLang="zh-TW" sz="1800" b="1" i="1" dirty="0">
                <a:latin typeface="Arial"/>
                <a:ea typeface="Arial"/>
                <a:cs typeface="Arial"/>
                <a:sym typeface="Arial"/>
              </a:rPr>
              <a:t>OriginalPerspective.png </a:t>
            </a:r>
            <a:r>
              <a:rPr lang="en-US" altLang="zh-TW" sz="1800" i="1" dirty="0">
                <a:latin typeface="Arial"/>
                <a:ea typeface="Arial"/>
                <a:cs typeface="Arial"/>
                <a:sym typeface="Arial"/>
              </a:rPr>
              <a:t>image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</a:pPr>
            <a:r>
              <a:rPr lang="en-US" altLang="zh-TW" sz="1800" dirty="0">
                <a:ea typeface="Arial"/>
                <a:cs typeface="Arial"/>
                <a:sym typeface="Arial"/>
              </a:rPr>
              <a:t>Q: Use OpenCV</a:t>
            </a:r>
            <a:r>
              <a:rPr lang="zh-TW" altLang="en-US" sz="1800" dirty="0">
                <a:ea typeface="Arial"/>
                <a:cs typeface="Arial"/>
                <a:sym typeface="Arial"/>
              </a:rPr>
              <a:t> </a:t>
            </a:r>
            <a:r>
              <a:rPr lang="en-US" altLang="zh-TW" sz="1800" dirty="0">
                <a:ea typeface="Arial"/>
                <a:cs typeface="Arial"/>
                <a:sym typeface="Arial"/>
              </a:rPr>
              <a:t>functions</a:t>
            </a:r>
            <a:r>
              <a:rPr lang="zh-TW" altLang="en-US" sz="1800" dirty="0">
                <a:ea typeface="Arial"/>
                <a:cs typeface="Arial"/>
                <a:sym typeface="Arial"/>
              </a:rPr>
              <a:t> </a:t>
            </a:r>
            <a:r>
              <a:rPr lang="en-US" altLang="zh-TW" sz="1800" dirty="0">
                <a:ea typeface="Arial"/>
                <a:cs typeface="Arial"/>
                <a:sym typeface="Arial"/>
              </a:rPr>
              <a:t>to project the image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800" dirty="0">
                <a:ea typeface="Arial"/>
                <a:cs typeface="Arial"/>
                <a:sym typeface="Arial"/>
              </a:rPr>
              <a:t>         1) Click button “3.2” to show image in the new window. Then do: </a:t>
            </a:r>
          </a:p>
          <a:p>
            <a:pPr marL="1079500" lvl="1" indent="-274638">
              <a:lnSpc>
                <a:spcPct val="100000"/>
              </a:lnSpc>
              <a:spcBef>
                <a:spcPts val="0"/>
              </a:spcBef>
              <a:buFont typeface="+mj-lt"/>
              <a:buAutoNum type="alphaLcParenR"/>
            </a:pPr>
            <a:r>
              <a:rPr lang="en-US" altLang="zh-TW" sz="1500" dirty="0">
                <a:latin typeface="Arial"/>
                <a:ea typeface="Arial"/>
                <a:cs typeface="Arial"/>
                <a:sym typeface="Arial"/>
              </a:rPr>
              <a:t>Click 4 points showed in console window. (</a:t>
            </a:r>
            <a:r>
              <a:rPr lang="en-US" altLang="zh-TW" sz="1500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start from top-left corner</a:t>
            </a:r>
            <a:r>
              <a:rPr lang="en-US" altLang="zh-TW" sz="1500" dirty="0">
                <a:latin typeface="Arial"/>
                <a:ea typeface="Arial"/>
                <a:cs typeface="Arial"/>
                <a:sym typeface="Arial"/>
              </a:rPr>
              <a:t> of the original image, and then </a:t>
            </a:r>
            <a:r>
              <a:rPr lang="en-US" altLang="zh-TW" sz="1500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click clock-wise</a:t>
            </a:r>
            <a:r>
              <a:rPr lang="en-US" altLang="zh-TW" sz="1500" dirty="0">
                <a:latin typeface="Arial"/>
                <a:ea typeface="Arial"/>
                <a:cs typeface="Arial"/>
                <a:sym typeface="Arial"/>
              </a:rPr>
              <a:t>)</a:t>
            </a:r>
          </a:p>
          <a:p>
            <a:pPr marL="1079500" lvl="1" indent="-274638">
              <a:lnSpc>
                <a:spcPct val="100000"/>
              </a:lnSpc>
              <a:spcBef>
                <a:spcPts val="0"/>
              </a:spcBef>
              <a:buFont typeface="+mj-lt"/>
              <a:buAutoNum type="alphaLcParenR"/>
              <a:tabLst>
                <a:tab pos="771525" algn="l"/>
              </a:tabLst>
            </a:pPr>
            <a:r>
              <a:rPr lang="en-US" altLang="zh-TW" sz="1500" dirty="0">
                <a:latin typeface="Arial"/>
                <a:ea typeface="Arial"/>
                <a:cs typeface="Arial"/>
                <a:sym typeface="Arial"/>
              </a:rPr>
              <a:t>Warp the original image to the location </a:t>
            </a:r>
            <a:r>
              <a:rPr lang="en-US" altLang="zh-TW" sz="1500" dirty="0"/>
              <a:t>(20,20), (20,450), (450,450), (450,20). Open second window to show the result.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</a:pPr>
            <a:r>
              <a:rPr lang="en-US" altLang="zh-TW" sz="1800" dirty="0">
                <a:latin typeface="Arial"/>
                <a:ea typeface="Arial"/>
                <a:cs typeface="Arial"/>
                <a:sym typeface="Arial"/>
              </a:rPr>
              <a:t>Hint:</a:t>
            </a:r>
          </a:p>
          <a:p>
            <a:pPr marL="447675" lvl="1" indent="-180975">
              <a:lnSpc>
                <a:spcPct val="100000"/>
              </a:lnSpc>
              <a:spcBef>
                <a:spcPts val="0"/>
              </a:spcBef>
            </a:pPr>
            <a:r>
              <a:rPr lang="en-US" altLang="zh-TW" sz="1600" dirty="0"/>
              <a:t>Textbook Chapter 6, p. 170~171 </a:t>
            </a:r>
          </a:p>
          <a:p>
            <a:pPr marL="447675" lvl="1" indent="-180975">
              <a:lnSpc>
                <a:spcPct val="100000"/>
              </a:lnSpc>
              <a:spcBef>
                <a:spcPts val="0"/>
              </a:spcBef>
            </a:pPr>
            <a:r>
              <a:rPr lang="en-US" altLang="zh-TW" dirty="0"/>
              <a:t>mouse callback function (p.96)</a:t>
            </a:r>
          </a:p>
        </p:txBody>
      </p:sp>
      <p:sp>
        <p:nvSpPr>
          <p:cNvPr id="200" name="Shape 200"/>
          <p:cNvSpPr txBox="1">
            <a:spLocks noGrp="1"/>
          </p:cNvSpPr>
          <p:nvPr>
            <p:ph type="sldNum" idx="12"/>
          </p:nvPr>
        </p:nvSpPr>
        <p:spPr>
          <a:xfrm>
            <a:off x="7083211" y="6576081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altLang="zh-TW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13</a:t>
            </a:fld>
            <a:endParaRPr lang="zh-TW" altLang="en-US" sz="900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6699798" y="3631077"/>
            <a:ext cx="25199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50" dirty="0"/>
              <a:t>y</a:t>
            </a:r>
            <a:endParaRPr lang="zh-TW" altLang="en-US" sz="1050" dirty="0"/>
          </a:p>
        </p:txBody>
      </p:sp>
      <p:sp>
        <p:nvSpPr>
          <p:cNvPr id="16" name="Shape 191"/>
          <p:cNvSpPr/>
          <p:nvPr/>
        </p:nvSpPr>
        <p:spPr>
          <a:xfrm>
            <a:off x="4070070" y="5773930"/>
            <a:ext cx="142808" cy="129092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68569" rIns="68569" bIns="68569" anchor="ctr" anchorCtr="0">
            <a:noAutofit/>
          </a:bodyPr>
          <a:lstStyle/>
          <a:p>
            <a:endParaRPr sz="1050"/>
          </a:p>
        </p:txBody>
      </p:sp>
      <p:sp>
        <p:nvSpPr>
          <p:cNvPr id="17" name="Shape 192"/>
          <p:cNvSpPr/>
          <p:nvPr/>
        </p:nvSpPr>
        <p:spPr>
          <a:xfrm>
            <a:off x="828968" y="5713751"/>
            <a:ext cx="142808" cy="129092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68569" rIns="68569" bIns="68569" anchor="ctr" anchorCtr="0">
            <a:noAutofit/>
          </a:bodyPr>
          <a:lstStyle/>
          <a:p>
            <a:endParaRPr sz="1050"/>
          </a:p>
        </p:txBody>
      </p:sp>
      <p:sp>
        <p:nvSpPr>
          <p:cNvPr id="18" name="Shape 193"/>
          <p:cNvSpPr/>
          <p:nvPr/>
        </p:nvSpPr>
        <p:spPr>
          <a:xfrm>
            <a:off x="3776164" y="4197179"/>
            <a:ext cx="142808" cy="129092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68569" rIns="68569" bIns="68569" anchor="ctr" anchorCtr="0">
            <a:noAutofit/>
          </a:bodyPr>
          <a:lstStyle/>
          <a:p>
            <a:endParaRPr sz="1050"/>
          </a:p>
        </p:txBody>
      </p:sp>
      <p:sp>
        <p:nvSpPr>
          <p:cNvPr id="19" name="Shape 194"/>
          <p:cNvSpPr/>
          <p:nvPr/>
        </p:nvSpPr>
        <p:spPr>
          <a:xfrm>
            <a:off x="1062635" y="4179089"/>
            <a:ext cx="142808" cy="129092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68569" rIns="68569" bIns="68569" anchor="ctr" anchorCtr="0">
            <a:noAutofit/>
          </a:bodyPr>
          <a:lstStyle/>
          <a:p>
            <a:endParaRPr sz="1050"/>
          </a:p>
        </p:txBody>
      </p:sp>
      <p:sp>
        <p:nvSpPr>
          <p:cNvPr id="20" name="文字方塊 19"/>
          <p:cNvSpPr txBox="1"/>
          <p:nvPr/>
        </p:nvSpPr>
        <p:spPr>
          <a:xfrm>
            <a:off x="4566440" y="3429001"/>
            <a:ext cx="61266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50" dirty="0"/>
              <a:t>(20,20)</a:t>
            </a:r>
            <a:endParaRPr lang="zh-TW" altLang="en-US" sz="1050" dirty="0"/>
          </a:p>
        </p:txBody>
      </p:sp>
      <p:sp>
        <p:nvSpPr>
          <p:cNvPr id="21" name="文字方塊 20"/>
          <p:cNvSpPr txBox="1"/>
          <p:nvPr/>
        </p:nvSpPr>
        <p:spPr>
          <a:xfrm>
            <a:off x="5204222" y="6537885"/>
            <a:ext cx="6880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50" dirty="0"/>
              <a:t>(20,450)</a:t>
            </a:r>
            <a:endParaRPr lang="zh-TW" altLang="en-US" sz="1050" dirty="0"/>
          </a:p>
        </p:txBody>
      </p:sp>
      <p:cxnSp>
        <p:nvCxnSpPr>
          <p:cNvPr id="22" name="直線單箭頭接點 21"/>
          <p:cNvCxnSpPr>
            <a:cxnSpLocks/>
          </p:cNvCxnSpPr>
          <p:nvPr/>
        </p:nvCxnSpPr>
        <p:spPr>
          <a:xfrm flipH="1">
            <a:off x="5881681" y="3635347"/>
            <a:ext cx="16877" cy="309217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2"/>
          <p:cNvCxnSpPr>
            <a:cxnSpLocks/>
          </p:cNvCxnSpPr>
          <p:nvPr/>
        </p:nvCxnSpPr>
        <p:spPr>
          <a:xfrm flipV="1">
            <a:off x="5906511" y="3623342"/>
            <a:ext cx="3061797" cy="3711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Shape 193"/>
          <p:cNvSpPr/>
          <p:nvPr/>
        </p:nvSpPr>
        <p:spPr>
          <a:xfrm>
            <a:off x="8660709" y="6362305"/>
            <a:ext cx="142808" cy="129092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68569" rIns="68569" bIns="68569" anchor="ctr" anchorCtr="0">
            <a:noAutofit/>
          </a:bodyPr>
          <a:lstStyle/>
          <a:p>
            <a:endParaRPr sz="1050"/>
          </a:p>
        </p:txBody>
      </p:sp>
      <p:sp>
        <p:nvSpPr>
          <p:cNvPr id="25" name="Shape 193"/>
          <p:cNvSpPr/>
          <p:nvPr/>
        </p:nvSpPr>
        <p:spPr>
          <a:xfrm>
            <a:off x="8662457" y="3562385"/>
            <a:ext cx="142808" cy="129092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68569" rIns="68569" bIns="68569" anchor="ctr" anchorCtr="0">
            <a:noAutofit/>
          </a:bodyPr>
          <a:lstStyle/>
          <a:p>
            <a:endParaRPr sz="1050"/>
          </a:p>
        </p:txBody>
      </p:sp>
      <p:sp>
        <p:nvSpPr>
          <p:cNvPr id="26" name="Shape 192"/>
          <p:cNvSpPr/>
          <p:nvPr/>
        </p:nvSpPr>
        <p:spPr>
          <a:xfrm>
            <a:off x="5818687" y="6273697"/>
            <a:ext cx="142808" cy="129092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68569" rIns="68569" bIns="68569" anchor="ctr" anchorCtr="0">
            <a:noAutofit/>
          </a:bodyPr>
          <a:lstStyle/>
          <a:p>
            <a:endParaRPr sz="1050"/>
          </a:p>
        </p:txBody>
      </p:sp>
      <p:sp>
        <p:nvSpPr>
          <p:cNvPr id="27" name="Shape 192"/>
          <p:cNvSpPr/>
          <p:nvPr/>
        </p:nvSpPr>
        <p:spPr>
          <a:xfrm>
            <a:off x="5827153" y="3602134"/>
            <a:ext cx="142808" cy="129092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68569" rIns="68569" bIns="68569" anchor="ctr" anchorCtr="0">
            <a:noAutofit/>
          </a:bodyPr>
          <a:lstStyle/>
          <a:p>
            <a:endParaRPr sz="1050"/>
          </a:p>
        </p:txBody>
      </p:sp>
      <p:cxnSp>
        <p:nvCxnSpPr>
          <p:cNvPr id="28" name="直線單箭頭接點 27"/>
          <p:cNvCxnSpPr>
            <a:cxnSpLocks/>
            <a:endCxn id="27" idx="1"/>
          </p:cNvCxnSpPr>
          <p:nvPr/>
        </p:nvCxnSpPr>
        <p:spPr>
          <a:xfrm flipV="1">
            <a:off x="1217893" y="3621039"/>
            <a:ext cx="4630174" cy="621577"/>
          </a:xfrm>
          <a:prstGeom prst="straightConnector1">
            <a:avLst/>
          </a:prstGeom>
          <a:ln w="38100">
            <a:solidFill>
              <a:srgbClr val="0070C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單箭頭接點 28"/>
          <p:cNvCxnSpPr>
            <a:cxnSpLocks/>
            <a:endCxn id="26" idx="1"/>
          </p:cNvCxnSpPr>
          <p:nvPr/>
        </p:nvCxnSpPr>
        <p:spPr>
          <a:xfrm>
            <a:off x="874548" y="5816201"/>
            <a:ext cx="4965053" cy="476401"/>
          </a:xfrm>
          <a:prstGeom prst="straightConnector1">
            <a:avLst/>
          </a:prstGeom>
          <a:ln w="38100">
            <a:solidFill>
              <a:srgbClr val="0070C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單箭頭接點 29"/>
          <p:cNvCxnSpPr>
            <a:cxnSpLocks/>
            <a:stCxn id="18" idx="6"/>
            <a:endCxn id="25" idx="3"/>
          </p:cNvCxnSpPr>
          <p:nvPr/>
        </p:nvCxnSpPr>
        <p:spPr>
          <a:xfrm flipV="1">
            <a:off x="3918972" y="3672572"/>
            <a:ext cx="4764399" cy="589153"/>
          </a:xfrm>
          <a:prstGeom prst="straightConnector1">
            <a:avLst/>
          </a:prstGeom>
          <a:ln w="38100">
            <a:solidFill>
              <a:srgbClr val="0070C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單箭頭接點 30"/>
          <p:cNvCxnSpPr>
            <a:cxnSpLocks/>
            <a:stCxn id="43" idx="1"/>
            <a:endCxn id="24" idx="1"/>
          </p:cNvCxnSpPr>
          <p:nvPr/>
        </p:nvCxnSpPr>
        <p:spPr>
          <a:xfrm>
            <a:off x="4161040" y="5935824"/>
            <a:ext cx="4520583" cy="445386"/>
          </a:xfrm>
          <a:prstGeom prst="straightConnector1">
            <a:avLst/>
          </a:prstGeom>
          <a:ln w="38100">
            <a:solidFill>
              <a:srgbClr val="0070C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字方塊 35"/>
          <p:cNvSpPr txBox="1"/>
          <p:nvPr/>
        </p:nvSpPr>
        <p:spPr>
          <a:xfrm>
            <a:off x="4680586" y="5424542"/>
            <a:ext cx="25199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50" dirty="0"/>
              <a:t>x</a:t>
            </a:r>
            <a:endParaRPr lang="zh-TW" altLang="en-US" sz="1050" dirty="0"/>
          </a:p>
        </p:txBody>
      </p:sp>
      <p:sp>
        <p:nvSpPr>
          <p:cNvPr id="38" name="文字方塊 37"/>
          <p:cNvSpPr txBox="1"/>
          <p:nvPr/>
        </p:nvSpPr>
        <p:spPr>
          <a:xfrm>
            <a:off x="8388108" y="3090933"/>
            <a:ext cx="6880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50" dirty="0"/>
              <a:t>(450,20)</a:t>
            </a:r>
            <a:endParaRPr lang="zh-TW" altLang="en-US" sz="1050" dirty="0"/>
          </a:p>
        </p:txBody>
      </p:sp>
      <p:sp>
        <p:nvSpPr>
          <p:cNvPr id="39" name="文字方塊 38"/>
          <p:cNvSpPr txBox="1"/>
          <p:nvPr/>
        </p:nvSpPr>
        <p:spPr>
          <a:xfrm>
            <a:off x="8265355" y="6576081"/>
            <a:ext cx="76335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50" dirty="0"/>
              <a:t>(450,450)</a:t>
            </a:r>
            <a:endParaRPr lang="zh-TW" altLang="en-US" sz="1050" dirty="0"/>
          </a:p>
        </p:txBody>
      </p:sp>
      <p:sp>
        <p:nvSpPr>
          <p:cNvPr id="4" name="文字方塊 3"/>
          <p:cNvSpPr txBox="1"/>
          <p:nvPr/>
        </p:nvSpPr>
        <p:spPr>
          <a:xfrm>
            <a:off x="3955560" y="4129214"/>
            <a:ext cx="410960" cy="261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50" dirty="0">
                <a:solidFill>
                  <a:srgbClr val="FF0000"/>
                </a:solidFill>
              </a:rPr>
              <a:t>2</a:t>
            </a:r>
            <a:endParaRPr lang="zh-TW" altLang="en-US" sz="1050" dirty="0">
              <a:solidFill>
                <a:srgbClr val="FF0000"/>
              </a:solidFill>
            </a:endParaRPr>
          </a:p>
        </p:txBody>
      </p:sp>
      <p:sp>
        <p:nvSpPr>
          <p:cNvPr id="42" name="文字方塊 41"/>
          <p:cNvSpPr txBox="1"/>
          <p:nvPr/>
        </p:nvSpPr>
        <p:spPr>
          <a:xfrm>
            <a:off x="874548" y="3981369"/>
            <a:ext cx="410960" cy="261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50" dirty="0">
                <a:solidFill>
                  <a:srgbClr val="FF0000"/>
                </a:solidFill>
              </a:rPr>
              <a:t>1</a:t>
            </a:r>
            <a:endParaRPr lang="zh-TW" altLang="en-US" sz="1050" dirty="0">
              <a:solidFill>
                <a:srgbClr val="FF0000"/>
              </a:solidFill>
            </a:endParaRPr>
          </a:p>
        </p:txBody>
      </p:sp>
      <p:sp>
        <p:nvSpPr>
          <p:cNvPr id="43" name="文字方塊 42"/>
          <p:cNvSpPr txBox="1"/>
          <p:nvPr/>
        </p:nvSpPr>
        <p:spPr>
          <a:xfrm>
            <a:off x="4161040" y="5805066"/>
            <a:ext cx="410960" cy="261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50" dirty="0">
                <a:solidFill>
                  <a:srgbClr val="FF0000"/>
                </a:solidFill>
              </a:rPr>
              <a:t>3</a:t>
            </a:r>
            <a:endParaRPr lang="zh-TW" altLang="en-US" sz="1050" dirty="0">
              <a:solidFill>
                <a:srgbClr val="FF0000"/>
              </a:solidFill>
            </a:endParaRPr>
          </a:p>
        </p:txBody>
      </p:sp>
      <p:sp>
        <p:nvSpPr>
          <p:cNvPr id="44" name="文字方塊 43"/>
          <p:cNvSpPr txBox="1"/>
          <p:nvPr/>
        </p:nvSpPr>
        <p:spPr>
          <a:xfrm>
            <a:off x="580382" y="5715773"/>
            <a:ext cx="410960" cy="261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50" dirty="0">
                <a:solidFill>
                  <a:srgbClr val="FF0000"/>
                </a:solidFill>
              </a:rPr>
              <a:t>4</a:t>
            </a:r>
            <a:endParaRPr lang="zh-TW" altLang="en-US" sz="1050" dirty="0">
              <a:solidFill>
                <a:srgbClr val="FF0000"/>
              </a:solidFill>
            </a:endParaRPr>
          </a:p>
        </p:txBody>
      </p:sp>
      <p:sp>
        <p:nvSpPr>
          <p:cNvPr id="41" name="Shape 159"/>
          <p:cNvSpPr txBox="1">
            <a:spLocks/>
          </p:cNvSpPr>
          <p:nvPr/>
        </p:nvSpPr>
        <p:spPr>
          <a:xfrm>
            <a:off x="-33640" y="85053"/>
            <a:ext cx="9192538" cy="456116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pPr marL="1949054" indent="-1949054">
              <a:buSzPct val="25000"/>
            </a:pPr>
            <a:r>
              <a:rPr lang="en-US" altLang="zh-TW" sz="2800" b="1" dirty="0"/>
              <a:t>3.2 </a:t>
            </a:r>
            <a:r>
              <a:rPr lang="en-US" altLang="zh-TW" sz="2800" b="1" dirty="0">
                <a:latin typeface="Arial"/>
                <a:ea typeface="Arial"/>
                <a:cs typeface="Arial"/>
                <a:sym typeface="Arial"/>
              </a:rPr>
              <a:t>Perspective Transformation </a:t>
            </a:r>
            <a:r>
              <a:rPr lang="zh-TW" altLang="en-US" sz="2800" b="1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TW" sz="2800" b="1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TW" sz="2800" b="1" dirty="0"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en-US" altLang="zh-TW" sz="2800" dirty="0"/>
              <a:t>(</a:t>
            </a:r>
            <a:r>
              <a:rPr lang="zh-CN" altLang="en-US" sz="2800" dirty="0"/>
              <a:t>出題：</a:t>
            </a:r>
            <a:r>
              <a:rPr lang="en-US" altLang="zh-TW" sz="2800" dirty="0" err="1"/>
              <a:t>YiYuan</a:t>
            </a:r>
            <a:r>
              <a:rPr lang="en-US" altLang="zh-TW" sz="2800" dirty="0"/>
              <a:t>)</a:t>
            </a:r>
          </a:p>
        </p:txBody>
      </p:sp>
      <p:sp>
        <p:nvSpPr>
          <p:cNvPr id="37" name="Right Arrow 36"/>
          <p:cNvSpPr/>
          <p:nvPr/>
        </p:nvSpPr>
        <p:spPr>
          <a:xfrm>
            <a:off x="5103170" y="4829942"/>
            <a:ext cx="625465" cy="2984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40" name="TextBox 39"/>
          <p:cNvSpPr txBox="1"/>
          <p:nvPr/>
        </p:nvSpPr>
        <p:spPr>
          <a:xfrm>
            <a:off x="1834025" y="6577456"/>
            <a:ext cx="1672130" cy="261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Original Perspective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6672697" y="6613433"/>
            <a:ext cx="1435748" cy="261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Perspective Image</a:t>
            </a:r>
          </a:p>
        </p:txBody>
      </p:sp>
      <p:sp>
        <p:nvSpPr>
          <p:cNvPr id="51" name="文字方塊 37">
            <a:extLst>
              <a:ext uri="{FF2B5EF4-FFF2-40B4-BE49-F238E27FC236}">
                <a16:creationId xmlns:a16="http://schemas.microsoft.com/office/drawing/2014/main" id="{1CB543FF-08FC-471D-A4D7-535D151DACE7}"/>
              </a:ext>
            </a:extLst>
          </p:cNvPr>
          <p:cNvSpPr txBox="1"/>
          <p:nvPr/>
        </p:nvSpPr>
        <p:spPr>
          <a:xfrm>
            <a:off x="5415902" y="3090933"/>
            <a:ext cx="61266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50" dirty="0"/>
              <a:t>(20,20)</a:t>
            </a:r>
            <a:endParaRPr lang="zh-TW" altLang="en-US" sz="1050" dirty="0"/>
          </a:p>
        </p:txBody>
      </p:sp>
    </p:spTree>
    <p:extLst>
      <p:ext uri="{BB962C8B-B14F-4D97-AF65-F5344CB8AC3E}">
        <p14:creationId xmlns:p14="http://schemas.microsoft.com/office/powerpoint/2010/main" val="28860058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 txBox="1">
            <a:spLocks noGrp="1"/>
          </p:cNvSpPr>
          <p:nvPr>
            <p:ph type="body" idx="1"/>
          </p:nvPr>
        </p:nvSpPr>
        <p:spPr>
          <a:xfrm>
            <a:off x="0" y="539280"/>
            <a:ext cx="8630289" cy="320969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 marL="285750" indent="-285750">
              <a:lnSpc>
                <a:spcPct val="100000"/>
              </a:lnSpc>
              <a:spcBef>
                <a:spcPts val="0"/>
              </a:spcBef>
            </a:pPr>
            <a:r>
              <a:rPr lang="en-US" altLang="zh-TW" sz="1800" dirty="0">
                <a:latin typeface="Arial"/>
                <a:ea typeface="Arial"/>
                <a:cs typeface="Arial"/>
                <a:sym typeface="Arial"/>
              </a:rPr>
              <a:t>Given: </a:t>
            </a:r>
            <a:r>
              <a:rPr lang="en-US" altLang="zh-TW" sz="1800" b="1" i="1" dirty="0">
                <a:latin typeface="Arial"/>
                <a:ea typeface="Arial"/>
                <a:cs typeface="Arial"/>
                <a:sym typeface="Arial"/>
              </a:rPr>
              <a:t>Contour.png </a:t>
            </a:r>
            <a:r>
              <a:rPr lang="en-US" altLang="zh-TW" sz="1800" i="1" dirty="0">
                <a:latin typeface="Arial"/>
                <a:ea typeface="Arial"/>
                <a:cs typeface="Arial"/>
                <a:sym typeface="Arial"/>
              </a:rPr>
              <a:t>image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</a:pPr>
            <a:r>
              <a:rPr lang="en-US" altLang="zh-TW" sz="1800" dirty="0">
                <a:ea typeface="Arial"/>
                <a:cs typeface="Arial"/>
                <a:sym typeface="Arial"/>
              </a:rPr>
              <a:t>Q: Use OpenCV</a:t>
            </a:r>
            <a:r>
              <a:rPr lang="zh-TW" altLang="en-US" sz="1800" dirty="0">
                <a:ea typeface="Arial"/>
                <a:cs typeface="Arial"/>
                <a:sym typeface="Arial"/>
              </a:rPr>
              <a:t> </a:t>
            </a:r>
            <a:r>
              <a:rPr lang="en-US" altLang="zh-TW" sz="1800" dirty="0">
                <a:ea typeface="Arial"/>
                <a:cs typeface="Arial"/>
                <a:sym typeface="Arial"/>
              </a:rPr>
              <a:t>functions</a:t>
            </a:r>
            <a:r>
              <a:rPr lang="zh-TW" altLang="en-US" sz="1800" dirty="0">
                <a:ea typeface="Arial"/>
                <a:cs typeface="Arial"/>
                <a:sym typeface="Arial"/>
              </a:rPr>
              <a:t> </a:t>
            </a:r>
            <a:r>
              <a:rPr lang="en-US" altLang="zh-TW" sz="1800" dirty="0">
                <a:ea typeface="Arial"/>
                <a:cs typeface="Arial"/>
                <a:sym typeface="Arial"/>
              </a:rPr>
              <a:t>to find all the contours in the image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800" dirty="0">
                <a:ea typeface="Arial"/>
                <a:cs typeface="Arial"/>
                <a:sym typeface="Arial"/>
              </a:rPr>
              <a:t>         1) Click button “4.1” to show image in the new window. Then draw the edges 	by red.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altLang="zh-TW" sz="1800" dirty="0">
              <a:ea typeface="Arial"/>
              <a:cs typeface="Arial"/>
              <a:sym typeface="Arial"/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</a:pPr>
            <a:r>
              <a:rPr lang="en-US" altLang="zh-TW" sz="1800" dirty="0">
                <a:latin typeface="Arial"/>
                <a:ea typeface="Arial"/>
                <a:cs typeface="Arial"/>
                <a:sym typeface="Arial"/>
              </a:rPr>
              <a:t>Hint:</a:t>
            </a:r>
          </a:p>
          <a:p>
            <a:pPr marL="447675" lvl="1" indent="-180975">
              <a:lnSpc>
                <a:spcPct val="100000"/>
              </a:lnSpc>
              <a:spcBef>
                <a:spcPts val="0"/>
              </a:spcBef>
            </a:pPr>
            <a:r>
              <a:rPr lang="en-US" altLang="zh-TW" sz="1600" dirty="0"/>
              <a:t>Textbook Chapter 8, p. 234~241 </a:t>
            </a:r>
          </a:p>
          <a:p>
            <a:pPr marL="266700" lvl="1" indent="0">
              <a:lnSpc>
                <a:spcPct val="100000"/>
              </a:lnSpc>
              <a:spcBef>
                <a:spcPts val="0"/>
              </a:spcBef>
              <a:buNone/>
            </a:pPr>
            <a:endParaRPr lang="en-US" altLang="zh-TW" dirty="0"/>
          </a:p>
        </p:txBody>
      </p:sp>
      <p:sp>
        <p:nvSpPr>
          <p:cNvPr id="200" name="Shape 200"/>
          <p:cNvSpPr txBox="1">
            <a:spLocks noGrp="1"/>
          </p:cNvSpPr>
          <p:nvPr>
            <p:ph type="sldNum" idx="12"/>
          </p:nvPr>
        </p:nvSpPr>
        <p:spPr>
          <a:xfrm>
            <a:off x="7083211" y="6576081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altLang="zh-TW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14</a:t>
            </a:fld>
            <a:endParaRPr lang="zh-TW" altLang="en-US" sz="900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" name="Shape 159"/>
          <p:cNvSpPr txBox="1">
            <a:spLocks/>
          </p:cNvSpPr>
          <p:nvPr/>
        </p:nvSpPr>
        <p:spPr>
          <a:xfrm>
            <a:off x="-33640" y="85053"/>
            <a:ext cx="9192538" cy="456116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pPr marL="1949054" indent="-1949054">
              <a:buSzPct val="25000"/>
            </a:pPr>
            <a:r>
              <a:rPr lang="en-US" altLang="zh-TW" sz="2800" b="1" dirty="0"/>
              <a:t>4.0 </a:t>
            </a:r>
            <a:r>
              <a:rPr lang="en-US" altLang="zh-TW" sz="2800" b="1" dirty="0">
                <a:latin typeface="Arial"/>
                <a:cs typeface="Arial"/>
                <a:sym typeface="Arial"/>
              </a:rPr>
              <a:t>Find Contour</a:t>
            </a:r>
            <a:r>
              <a:rPr lang="en-US" altLang="zh-TW" sz="2800" b="1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zh-TW" altLang="en-US" sz="2800" b="1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TW" sz="2800" b="1" dirty="0">
                <a:latin typeface="Arial"/>
                <a:ea typeface="Arial"/>
                <a:cs typeface="Arial"/>
                <a:sym typeface="Arial"/>
              </a:rPr>
              <a:t>		</a:t>
            </a:r>
            <a:r>
              <a:rPr lang="en-US" altLang="zh-TW" sz="2800" dirty="0"/>
              <a:t>(</a:t>
            </a:r>
            <a:r>
              <a:rPr lang="zh-CN" altLang="en-US" sz="2800" dirty="0"/>
              <a:t>出題：</a:t>
            </a:r>
            <a:r>
              <a:rPr lang="en-US" altLang="zh-CN" sz="2800" dirty="0"/>
              <a:t>Rex</a:t>
            </a:r>
            <a:r>
              <a:rPr lang="en-US" altLang="zh-TW" sz="2800" dirty="0"/>
              <a:t>)</a:t>
            </a:r>
          </a:p>
        </p:txBody>
      </p:sp>
      <p:pic>
        <p:nvPicPr>
          <p:cNvPr id="35" name="圖片 34"/>
          <p:cNvPicPr>
            <a:picLocks noChangeAspect="1"/>
          </p:cNvPicPr>
          <p:nvPr/>
        </p:nvPicPr>
        <p:blipFill rotWithShape="1">
          <a:blip r:embed="rId3"/>
          <a:srcRect t="6096" b="3074"/>
          <a:stretch/>
        </p:blipFill>
        <p:spPr>
          <a:xfrm>
            <a:off x="4868197" y="3030955"/>
            <a:ext cx="3795732" cy="276229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875" y="3030954"/>
            <a:ext cx="4063269" cy="2762291"/>
          </a:xfrm>
          <a:prstGeom prst="rect">
            <a:avLst/>
          </a:prstGeom>
        </p:spPr>
      </p:pic>
      <p:sp>
        <p:nvSpPr>
          <p:cNvPr id="6" name="向右箭號 5"/>
          <p:cNvSpPr/>
          <p:nvPr/>
        </p:nvSpPr>
        <p:spPr>
          <a:xfrm>
            <a:off x="4399023" y="4203201"/>
            <a:ext cx="385295" cy="2706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117373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 txBox="1">
            <a:spLocks noGrp="1"/>
          </p:cNvSpPr>
          <p:nvPr>
            <p:ph type="sldNum" idx="12"/>
          </p:nvPr>
        </p:nvSpPr>
        <p:spPr>
          <a:xfrm>
            <a:off x="7083211" y="6576081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altLang="zh-TW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15</a:t>
            </a:fld>
            <a:endParaRPr lang="zh-TW" altLang="en-US" sz="900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" name="Shape 159"/>
          <p:cNvSpPr txBox="1">
            <a:spLocks/>
          </p:cNvSpPr>
          <p:nvPr/>
        </p:nvSpPr>
        <p:spPr>
          <a:xfrm>
            <a:off x="-33640" y="85053"/>
            <a:ext cx="9192538" cy="456116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pPr marL="1949054" indent="-1949054">
              <a:buSzPct val="25000"/>
            </a:pPr>
            <a:r>
              <a:rPr lang="en-US" altLang="zh-TW" sz="2800" b="1" dirty="0"/>
              <a:t>5.0 Train Cifar-10 Classifier Using LeNet-5</a:t>
            </a:r>
            <a:r>
              <a:rPr lang="en-US" altLang="zh-TW" sz="2800" b="1" dirty="0">
                <a:latin typeface="Arial"/>
                <a:cs typeface="Arial"/>
                <a:sym typeface="Arial"/>
              </a:rPr>
              <a:t> </a:t>
            </a:r>
            <a:r>
              <a:rPr lang="en-US" altLang="zh-TW" sz="2800" dirty="0"/>
              <a:t>(</a:t>
            </a:r>
            <a:r>
              <a:rPr lang="zh-CN" altLang="en-US" sz="2800" dirty="0"/>
              <a:t>出題：</a:t>
            </a:r>
            <a:r>
              <a:rPr lang="en-US" altLang="zh-CN" sz="2800" dirty="0"/>
              <a:t>Michael</a:t>
            </a:r>
            <a:r>
              <a:rPr lang="en-US" altLang="zh-TW" sz="2800" dirty="0"/>
              <a:t>)</a:t>
            </a:r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F00E1AD3-C370-465A-9CB5-79ECC7D00A40}"/>
              </a:ext>
            </a:extLst>
          </p:cNvPr>
          <p:cNvSpPr txBox="1">
            <a:spLocks/>
          </p:cNvSpPr>
          <p:nvPr/>
        </p:nvSpPr>
        <p:spPr>
          <a:xfrm>
            <a:off x="220298" y="2995748"/>
            <a:ext cx="8703401" cy="364018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76250" marR="0" lvl="0" indent="-3429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q"/>
              <a:defRPr sz="2000" b="0" i="0" u="none" strike="noStrike" cap="none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defRPr>
            </a:lvl1pPr>
            <a:lvl2pPr marL="742950" marR="0" lvl="1" indent="-2857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§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57250" marR="0" lvl="2" indent="-762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269875" indent="-269875">
              <a:buFont typeface="+mj-lt"/>
              <a:buAutoNum type="arabicPeriod"/>
            </a:pPr>
            <a:r>
              <a:rPr lang="en-US" altLang="zh-TW" sz="2400" dirty="0">
                <a:latin typeface="Calibri" panose="020F0502020204030204" pitchFamily="34" charset="0"/>
                <a:cs typeface="Calibri" panose="020F0502020204030204" pitchFamily="34" charset="0"/>
              </a:rPr>
              <a:t>Learn to construct LeNet-5 and train it by using data Cifar-10.</a:t>
            </a:r>
          </a:p>
          <a:p>
            <a:pPr marL="269875" indent="-269875">
              <a:buFont typeface="+mj-lt"/>
              <a:buAutoNum type="arabicPeriod"/>
            </a:pPr>
            <a:r>
              <a:rPr lang="en-US" altLang="zh-TW" sz="2400" dirty="0">
                <a:latin typeface="Calibri" panose="020F0502020204030204" pitchFamily="34" charset="0"/>
                <a:cs typeface="Calibri" panose="020F0502020204030204" pitchFamily="34" charset="0"/>
              </a:rPr>
              <a:t>Environment Requirement</a:t>
            </a:r>
          </a:p>
          <a:p>
            <a:pPr marL="539750" lvl="1" indent="-269875">
              <a:buFont typeface="+mj-lt"/>
              <a:buAutoNum type="arabicParenR"/>
            </a:pPr>
            <a:r>
              <a:rPr lang="en-US" altLang="zh-TW" sz="2000" dirty="0">
                <a:latin typeface="Calibri" panose="020F0502020204030204" pitchFamily="34" charset="0"/>
                <a:cs typeface="Calibri" panose="020F0502020204030204" pitchFamily="34" charset="0"/>
              </a:rPr>
              <a:t>Python 3.7</a:t>
            </a:r>
          </a:p>
          <a:p>
            <a:pPr marL="539750" lvl="1" indent="-269875">
              <a:buFont typeface="+mj-lt"/>
              <a:buAutoNum type="arabicParenR"/>
            </a:pPr>
            <a:r>
              <a:rPr lang="en-US" altLang="zh-TW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Tensorflow</a:t>
            </a:r>
            <a:r>
              <a:rPr lang="en-US" altLang="zh-TW" sz="2000" dirty="0">
                <a:latin typeface="Calibri" panose="020F0502020204030204" pitchFamily="34" charset="0"/>
                <a:cs typeface="Calibri" panose="020F0502020204030204" pitchFamily="34" charset="0"/>
              </a:rPr>
              <a:t> 2.0 / </a:t>
            </a:r>
            <a:r>
              <a:rPr lang="en-US" altLang="zh-TW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PyTorch</a:t>
            </a:r>
            <a:r>
              <a:rPr lang="en-US" altLang="zh-TW" sz="2000" dirty="0">
                <a:latin typeface="Calibri" panose="020F0502020204030204" pitchFamily="34" charset="0"/>
                <a:cs typeface="Calibri" panose="020F0502020204030204" pitchFamily="34" charset="0"/>
              </a:rPr>
              <a:t> 1.3.0</a:t>
            </a:r>
          </a:p>
          <a:p>
            <a:pPr marL="539750" lvl="1" indent="-269875">
              <a:buFont typeface="+mj-lt"/>
              <a:buAutoNum type="arabicParenR"/>
            </a:pPr>
            <a:r>
              <a:rPr lang="en-US" altLang="zh-TW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opencv</a:t>
            </a:r>
            <a:r>
              <a:rPr lang="en-US" altLang="zh-TW" sz="2000" dirty="0">
                <a:latin typeface="Calibri" panose="020F0502020204030204" pitchFamily="34" charset="0"/>
                <a:cs typeface="Calibri" panose="020F0502020204030204" pitchFamily="34" charset="0"/>
              </a:rPr>
              <a:t>-</a:t>
            </a:r>
            <a:r>
              <a:rPr lang="en-US" altLang="zh-TW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contrib</a:t>
            </a:r>
            <a:r>
              <a:rPr lang="en-US" altLang="zh-TW" sz="2000" dirty="0">
                <a:latin typeface="Calibri" panose="020F0502020204030204" pitchFamily="34" charset="0"/>
                <a:cs typeface="Calibri" panose="020F0502020204030204" pitchFamily="34" charset="0"/>
              </a:rPr>
              <a:t>-python 3.4.2.17</a:t>
            </a:r>
          </a:p>
          <a:p>
            <a:pPr marL="539750" lvl="1" indent="-269875">
              <a:buFont typeface="+mj-lt"/>
              <a:buAutoNum type="arabicParenR"/>
            </a:pPr>
            <a:r>
              <a:rPr lang="en-US" altLang="zh-TW" sz="2000" dirty="0">
                <a:latin typeface="Calibri" panose="020F0502020204030204" pitchFamily="34" charset="0"/>
                <a:cs typeface="Calibri" panose="020F0502020204030204" pitchFamily="34" charset="0"/>
              </a:rPr>
              <a:t>Matplotlib 3.1.1</a:t>
            </a:r>
          </a:p>
          <a:p>
            <a:pPr marL="269875" indent="-269875">
              <a:buFont typeface="+mj-lt"/>
              <a:buAutoNum type="arabicPeriod"/>
            </a:pPr>
            <a:r>
              <a:rPr lang="en-US" altLang="zh-TW" sz="2400" dirty="0">
                <a:latin typeface="Calibri" panose="020F0502020204030204" pitchFamily="34" charset="0"/>
                <a:cs typeface="Calibri" panose="020F0502020204030204" pitchFamily="34" charset="0"/>
              </a:rPr>
              <a:t>Reference</a:t>
            </a:r>
          </a:p>
          <a:p>
            <a:pPr marL="539750" lvl="1" indent="-269875">
              <a:buFont typeface="+mj-lt"/>
              <a:buAutoNum type="arabicParenR"/>
            </a:pPr>
            <a:r>
              <a:rPr lang="en-US" altLang="zh-TW" sz="2000" dirty="0">
                <a:latin typeface="Calibri" panose="020F0502020204030204" pitchFamily="34" charset="0"/>
                <a:cs typeface="Calibri" panose="020F0502020204030204" pitchFamily="34" charset="0"/>
              </a:rPr>
              <a:t>Gradient-Based Learning Applied to Document Recognition</a:t>
            </a:r>
            <a:br>
              <a:rPr lang="en-US" altLang="zh-TW" sz="2000" dirty="0"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</a:br>
            <a:r>
              <a:rPr lang="en-US" altLang="zh-TW" sz="2000" dirty="0"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(http://yann.lecun.com/exdb/publis/pdf/lecun-01a.pdf</a:t>
            </a:r>
            <a:r>
              <a:rPr lang="en-US" altLang="zh-TW" sz="2000" dirty="0">
                <a:latin typeface="Calibri" panose="020F0502020204030204" pitchFamily="34" charset="0"/>
                <a:cs typeface="Calibri" panose="020F0502020204030204" pitchFamily="34" charset="0"/>
              </a:rPr>
              <a:t>) (</a:t>
            </a:r>
            <a:r>
              <a:rPr lang="en-US" altLang="zh-TW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LeNet</a:t>
            </a:r>
            <a:r>
              <a:rPr lang="en-US" altLang="zh-TW" sz="20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marL="539750" lvl="1" indent="-269875">
              <a:buFont typeface="+mj-lt"/>
              <a:buAutoNum type="arabicParenR"/>
            </a:pPr>
            <a:r>
              <a:rPr lang="en-US" altLang="zh-TW" sz="2000" dirty="0">
                <a:latin typeface="Calibri" panose="020F0502020204030204" pitchFamily="34" charset="0"/>
                <a:cs typeface="Calibri" panose="020F0502020204030204" pitchFamily="34" charset="0"/>
              </a:rPr>
              <a:t>Cifar-10 </a:t>
            </a:r>
            <a:r>
              <a:rPr lang="en-US" altLang="zh-TW" sz="2000" dirty="0"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(https://www.cs.toronto.edu/~kriz/cifar.html</a:t>
            </a:r>
            <a:r>
              <a:rPr lang="en-US" altLang="zh-TW" sz="20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lvl="1"/>
            <a:endParaRPr lang="en-US" altLang="zh-TW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38FF21AC-C1B2-4866-97D9-8B0000F7EE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9298" y="688611"/>
            <a:ext cx="7465403" cy="2184435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71478D2D-924A-4AB5-AAE6-5C98532193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53051" y="3429000"/>
            <a:ext cx="2470648" cy="208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7996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9ACD681-401A-4EA8-999D-BC1D39750D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296089"/>
            <a:ext cx="8534399" cy="5286104"/>
          </a:xfrm>
        </p:spPr>
        <p:txBody>
          <a:bodyPr>
            <a:normAutofit/>
          </a:bodyPr>
          <a:lstStyle/>
          <a:p>
            <a:pPr marL="444500" indent="-444500">
              <a:buNone/>
            </a:pPr>
            <a:r>
              <a:rPr lang="en-US" altLang="zh-TW" sz="2000" dirty="0">
                <a:latin typeface="Calibri" panose="020F0502020204030204" pitchFamily="34" charset="0"/>
                <a:cs typeface="Calibri" panose="020F0502020204030204" pitchFamily="34" charset="0"/>
              </a:rPr>
              <a:t>5.1	Load Cifar-10 training dataset and randomly show </a:t>
            </a:r>
            <a:r>
              <a:rPr lang="en-US" altLang="zh-TW" sz="20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10 images and labels</a:t>
            </a:r>
            <a:r>
              <a:rPr lang="en-US" altLang="zh-TW" sz="2000" dirty="0">
                <a:latin typeface="Calibri" panose="020F0502020204030204" pitchFamily="34" charset="0"/>
                <a:cs typeface="Calibri" panose="020F0502020204030204" pitchFamily="34" charset="0"/>
              </a:rPr>
              <a:t> respectively. (10%)</a:t>
            </a:r>
          </a:p>
          <a:p>
            <a:pPr marL="0" indent="0">
              <a:buNone/>
            </a:pPr>
            <a:endParaRPr lang="en-US" altLang="zh-TW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altLang="zh-TW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altLang="zh-TW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altLang="zh-TW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altLang="zh-TW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44500" indent="-444500">
              <a:buNone/>
            </a:pPr>
            <a:r>
              <a:rPr lang="en-US" altLang="zh-TW" sz="2000" dirty="0">
                <a:latin typeface="Calibri" panose="020F0502020204030204" pitchFamily="34" charset="0"/>
                <a:cs typeface="Calibri" panose="020F0502020204030204" pitchFamily="34" charset="0"/>
              </a:rPr>
              <a:t>5.2 	Print out training hyperparameters (batch size, learning rate, optimizer). (10%)</a:t>
            </a:r>
          </a:p>
          <a:p>
            <a:pPr marL="0" indent="0">
              <a:buNone/>
            </a:pPr>
            <a:endParaRPr lang="en-US" altLang="zh-TW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altLang="zh-TW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44500" indent="-444500">
              <a:buNone/>
            </a:pPr>
            <a:r>
              <a:rPr lang="en-US" altLang="zh-TW" sz="2000" dirty="0">
                <a:latin typeface="Calibri" panose="020F0502020204030204" pitchFamily="34" charset="0"/>
                <a:cs typeface="Calibri" panose="020F0502020204030204" pitchFamily="34" charset="0"/>
              </a:rPr>
              <a:t>5.3	Train 1 epoch from initial status and </a:t>
            </a:r>
            <a:r>
              <a:rPr lang="en-US" altLang="zh-TW" sz="20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show training loss at the end of the epoch</a:t>
            </a:r>
            <a:r>
              <a:rPr lang="en-US" altLang="zh-TW" sz="2000" dirty="0">
                <a:latin typeface="Calibri" panose="020F0502020204030204" pitchFamily="34" charset="0"/>
                <a:cs typeface="Calibri" panose="020F0502020204030204" pitchFamily="34" charset="0"/>
              </a:rPr>
              <a:t>. (10%)</a:t>
            </a:r>
          </a:p>
          <a:p>
            <a:pPr marL="0" indent="0">
              <a:buNone/>
            </a:pPr>
            <a:endParaRPr lang="en-US" altLang="zh-TW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圖片 4" descr="一張含有 窗戶, 坐, 城市, 公車 的圖片&#10;&#10;自動產生的描述">
            <a:extLst>
              <a:ext uri="{FF2B5EF4-FFF2-40B4-BE49-F238E27FC236}">
                <a16:creationId xmlns:a16="http://schemas.microsoft.com/office/drawing/2014/main" id="{2279B59A-C3B8-4B52-AFAE-FCA29951A8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7244" y="953586"/>
            <a:ext cx="6409509" cy="1602377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913A19DF-57BD-446B-8F79-A0CEA4E868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2874" y="3336245"/>
            <a:ext cx="2072642" cy="838927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2EFD44CF-15F2-44E8-B98B-FC539A2A4DED}"/>
              </a:ext>
            </a:extLst>
          </p:cNvPr>
          <p:cNvSpPr txBox="1"/>
          <p:nvPr/>
        </p:nvSpPr>
        <p:spPr>
          <a:xfrm>
            <a:off x="844729" y="2536369"/>
            <a:ext cx="77941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Calibri" panose="020F0502020204030204" pitchFamily="34" charset="0"/>
                <a:cs typeface="Calibri" panose="020F0502020204030204" pitchFamily="34" charset="0"/>
              </a:rPr>
              <a:t>Label:                 cat                                ship                                   </a:t>
            </a:r>
            <a:r>
              <a:rPr lang="en-US" altLang="zh-TW" dirty="0" err="1">
                <a:latin typeface="Calibri" panose="020F0502020204030204" pitchFamily="34" charset="0"/>
                <a:cs typeface="Calibri" panose="020F0502020204030204" pitchFamily="34" charset="0"/>
              </a:rPr>
              <a:t>ship</a:t>
            </a:r>
            <a:r>
              <a:rPr lang="en-US" altLang="zh-TW" dirty="0">
                <a:latin typeface="Calibri" panose="020F0502020204030204" pitchFamily="34" charset="0"/>
                <a:cs typeface="Calibri" panose="020F0502020204030204" pitchFamily="34" charset="0"/>
              </a:rPr>
              <a:t>                             airplane                   …         </a:t>
            </a:r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圖片 6" descr="一張含有 鳥 的圖片&#10;&#10;自動產生的描述">
            <a:extLst>
              <a:ext uri="{FF2B5EF4-FFF2-40B4-BE49-F238E27FC236}">
                <a16:creationId xmlns:a16="http://schemas.microsoft.com/office/drawing/2014/main" id="{D1EF7664-9565-461F-BEC4-97BC3532B91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90"/>
          <a:stretch/>
        </p:blipFill>
        <p:spPr>
          <a:xfrm>
            <a:off x="3019894" y="4537890"/>
            <a:ext cx="3104211" cy="2088605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1501D964-3C01-4E32-9536-0B91821F13D1}"/>
              </a:ext>
            </a:extLst>
          </p:cNvPr>
          <p:cNvSpPr txBox="1"/>
          <p:nvPr/>
        </p:nvSpPr>
        <p:spPr>
          <a:xfrm>
            <a:off x="5924283" y="5243638"/>
            <a:ext cx="23237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>
                <a:latin typeface="Calibri" panose="020F0502020204030204" pitchFamily="34" charset="0"/>
                <a:cs typeface="Calibri" panose="020F0502020204030204" pitchFamily="34" charset="0"/>
              </a:rPr>
              <a:t>(Record loss per iteration)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B2B350A3-4E0F-4DFE-9C4A-5FEFA4277B05}"/>
              </a:ext>
            </a:extLst>
          </p:cNvPr>
          <p:cNvSpPr txBox="1"/>
          <p:nvPr/>
        </p:nvSpPr>
        <p:spPr>
          <a:xfrm>
            <a:off x="7955279" y="1570108"/>
            <a:ext cx="478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…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905754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2">
            <a:extLst>
              <a:ext uri="{FF2B5EF4-FFF2-40B4-BE49-F238E27FC236}">
                <a16:creationId xmlns:a16="http://schemas.microsoft.com/office/drawing/2014/main" id="{66E1247D-31D5-4D89-83F2-C0820B7876E6}"/>
              </a:ext>
            </a:extLst>
          </p:cNvPr>
          <p:cNvSpPr txBox="1">
            <a:spLocks/>
          </p:cNvSpPr>
          <p:nvPr/>
        </p:nvSpPr>
        <p:spPr>
          <a:xfrm>
            <a:off x="304800" y="272138"/>
            <a:ext cx="8534399" cy="62418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44500" indent="-444500">
              <a:buFont typeface="Arial" panose="020B0604020202020204" pitchFamily="34" charset="0"/>
              <a:buNone/>
            </a:pPr>
            <a:r>
              <a:rPr lang="en-US" altLang="zh-TW" sz="2000" dirty="0">
                <a:latin typeface="Calibri" panose="020F0502020204030204" pitchFamily="34" charset="0"/>
                <a:cs typeface="Calibri" panose="020F0502020204030204" pitchFamily="34" charset="0"/>
              </a:rPr>
              <a:t>5.4	Train your model at least 50 epochs </a:t>
            </a:r>
            <a:r>
              <a:rPr lang="en-US" altLang="zh-TW" sz="20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by your own computer</a:t>
            </a:r>
            <a:r>
              <a:rPr lang="en-US" altLang="zh-TW" sz="2000" dirty="0">
                <a:latin typeface="Calibri" panose="020F0502020204030204" pitchFamily="34" charset="0"/>
                <a:cs typeface="Calibri" panose="020F0502020204030204" pitchFamily="34" charset="0"/>
              </a:rPr>
              <a:t>, save your model and take a screenshot of your training loss and accuracy. (10%)</a:t>
            </a:r>
          </a:p>
          <a:p>
            <a:pPr marL="444500" indent="-444500">
              <a:buFont typeface="Arial" panose="020B0604020202020204" pitchFamily="34" charset="0"/>
              <a:buNone/>
            </a:pPr>
            <a:endParaRPr lang="en-US" altLang="zh-TW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44500" indent="-444500">
              <a:buFont typeface="Arial" panose="020B0604020202020204" pitchFamily="34" charset="0"/>
              <a:buNone/>
            </a:pPr>
            <a:endParaRPr lang="en-US" altLang="zh-TW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44500" indent="-444500">
              <a:buFont typeface="Arial" panose="020B0604020202020204" pitchFamily="34" charset="0"/>
              <a:buNone/>
            </a:pPr>
            <a:endParaRPr lang="en-US" altLang="zh-TW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44500" indent="-444500">
              <a:buFont typeface="Arial" panose="020B0604020202020204" pitchFamily="34" charset="0"/>
              <a:buNone/>
            </a:pPr>
            <a:endParaRPr lang="en-US" altLang="zh-TW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44500" indent="-444500">
              <a:buFont typeface="Arial" panose="020B0604020202020204" pitchFamily="34" charset="0"/>
              <a:buNone/>
            </a:pPr>
            <a:endParaRPr lang="en-US" altLang="zh-TW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44500" indent="-444500">
              <a:buFont typeface="Arial" panose="020B0604020202020204" pitchFamily="34" charset="0"/>
              <a:buNone/>
            </a:pPr>
            <a:endParaRPr lang="en-US" altLang="zh-TW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44500" indent="-444500">
              <a:buFont typeface="Arial" panose="020B0604020202020204" pitchFamily="34" charset="0"/>
              <a:buNone/>
            </a:pPr>
            <a:r>
              <a:rPr lang="en-US" altLang="zh-TW" sz="2000" dirty="0">
                <a:latin typeface="Calibri" panose="020F0502020204030204" pitchFamily="34" charset="0"/>
                <a:cs typeface="Calibri" panose="020F0502020204030204" pitchFamily="34" charset="0"/>
              </a:rPr>
              <a:t>5.5	Load your model trained at 5.4.  Let us choose one test image from Cifar-10 test images. Then inference the image, show image and estimate this test image. (10%)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3E2EE2EE-78C4-4CEF-9EFC-77E989F52C11}"/>
              </a:ext>
            </a:extLst>
          </p:cNvPr>
          <p:cNvSpPr txBox="1"/>
          <p:nvPr/>
        </p:nvSpPr>
        <p:spPr>
          <a:xfrm>
            <a:off x="5863324" y="1840199"/>
            <a:ext cx="29758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>
                <a:latin typeface="Calibri" panose="020F0502020204030204" pitchFamily="34" charset="0"/>
                <a:cs typeface="Calibri" panose="020F0502020204030204" pitchFamily="34" charset="0"/>
              </a:rPr>
              <a:t>(Record accuracy/loss per epoch)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803EC6B2-C541-41B5-AF73-51E26C97C7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793" y="4274368"/>
            <a:ext cx="2086266" cy="695422"/>
          </a:xfrm>
          <a:prstGeom prst="rect">
            <a:avLst/>
          </a:prstGeom>
        </p:spPr>
      </p:pic>
      <p:pic>
        <p:nvPicPr>
          <p:cNvPr id="9" name="圖片 8" descr="一張含有 朦朧, 相片, 黑色, 貓 的圖片&#10;&#10;自動產生的描述">
            <a:extLst>
              <a:ext uri="{FF2B5EF4-FFF2-40B4-BE49-F238E27FC236}">
                <a16:creationId xmlns:a16="http://schemas.microsoft.com/office/drawing/2014/main" id="{33630B86-1794-4333-9CD8-F3CE29B41D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667" y="4274368"/>
            <a:ext cx="1890998" cy="1890998"/>
          </a:xfrm>
          <a:prstGeom prst="rect">
            <a:avLst/>
          </a:prstGeom>
        </p:spPr>
      </p:pic>
      <p:pic>
        <p:nvPicPr>
          <p:cNvPr id="11" name="圖片 10" descr="一張含有 螢幕擷取畫面 的圖片&#10;&#10;自動產生的描述">
            <a:extLst>
              <a:ext uri="{FF2B5EF4-FFF2-40B4-BE49-F238E27FC236}">
                <a16:creationId xmlns:a16="http://schemas.microsoft.com/office/drawing/2014/main" id="{5BEDC731-D9DA-4F6F-9DE3-CDB37B3246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6273" y="4090697"/>
            <a:ext cx="3196052" cy="2397039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 flipH="1">
            <a:off x="3419274" y="6333847"/>
            <a:ext cx="11957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Show image</a:t>
            </a:r>
          </a:p>
        </p:txBody>
      </p:sp>
      <p:sp>
        <p:nvSpPr>
          <p:cNvPr id="10" name="文字方塊 9"/>
          <p:cNvSpPr txBox="1"/>
          <p:nvPr/>
        </p:nvSpPr>
        <p:spPr>
          <a:xfrm flipH="1">
            <a:off x="5927863" y="6397125"/>
            <a:ext cx="16128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Estimation result</a:t>
            </a:r>
          </a:p>
        </p:txBody>
      </p:sp>
      <p:grpSp>
        <p:nvGrpSpPr>
          <p:cNvPr id="29" name="群組 28">
            <a:extLst>
              <a:ext uri="{FF2B5EF4-FFF2-40B4-BE49-F238E27FC236}">
                <a16:creationId xmlns:a16="http://schemas.microsoft.com/office/drawing/2014/main" id="{8A5257AC-AA9D-4561-A70A-B4353AB30EAF}"/>
              </a:ext>
            </a:extLst>
          </p:cNvPr>
          <p:cNvGrpSpPr/>
          <p:nvPr/>
        </p:nvGrpSpPr>
        <p:grpSpPr>
          <a:xfrm>
            <a:off x="2747273" y="964333"/>
            <a:ext cx="3000665" cy="2250498"/>
            <a:chOff x="2927198" y="884227"/>
            <a:chExt cx="3000665" cy="2250498"/>
          </a:xfrm>
        </p:grpSpPr>
        <p:pic>
          <p:nvPicPr>
            <p:cNvPr id="5" name="圖片 4" descr="一張含有 地圖 的圖片&#10;&#10;自動產生的描述">
              <a:extLst>
                <a:ext uri="{FF2B5EF4-FFF2-40B4-BE49-F238E27FC236}">
                  <a16:creationId xmlns:a16="http://schemas.microsoft.com/office/drawing/2014/main" id="{145A6483-9B90-4D08-8155-0B23A428758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27198" y="884227"/>
              <a:ext cx="3000665" cy="2250498"/>
            </a:xfrm>
            <a:prstGeom prst="rect">
              <a:avLst/>
            </a:prstGeom>
          </p:spPr>
        </p:pic>
        <p:sp>
          <p:nvSpPr>
            <p:cNvPr id="6" name="橢圓 5">
              <a:extLst>
                <a:ext uri="{FF2B5EF4-FFF2-40B4-BE49-F238E27FC236}">
                  <a16:creationId xmlns:a16="http://schemas.microsoft.com/office/drawing/2014/main" id="{24AA0BA6-EDF4-40EC-A0A0-D1E227221B80}"/>
                </a:ext>
              </a:extLst>
            </p:cNvPr>
            <p:cNvSpPr/>
            <p:nvPr/>
          </p:nvSpPr>
          <p:spPr>
            <a:xfrm>
              <a:off x="3568822" y="1427651"/>
              <a:ext cx="2041863" cy="19530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橢圓 11">
              <a:extLst>
                <a:ext uri="{FF2B5EF4-FFF2-40B4-BE49-F238E27FC236}">
                  <a16:creationId xmlns:a16="http://schemas.microsoft.com/office/drawing/2014/main" id="{82170D92-B819-42F1-BE83-ECF7477B219F}"/>
                </a:ext>
              </a:extLst>
            </p:cNvPr>
            <p:cNvSpPr/>
            <p:nvPr/>
          </p:nvSpPr>
          <p:spPr>
            <a:xfrm rot="1783318" flipV="1">
              <a:off x="3425316" y="1419658"/>
              <a:ext cx="45719" cy="40660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60319916-4100-4505-82A2-43EFB5276132}"/>
                </a:ext>
              </a:extLst>
            </p:cNvPr>
            <p:cNvSpPr/>
            <p:nvPr/>
          </p:nvSpPr>
          <p:spPr>
            <a:xfrm>
              <a:off x="3526987" y="1525305"/>
              <a:ext cx="83670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7" name="直線接點 16">
              <a:extLst>
                <a:ext uri="{FF2B5EF4-FFF2-40B4-BE49-F238E27FC236}">
                  <a16:creationId xmlns:a16="http://schemas.microsoft.com/office/drawing/2014/main" id="{C4F25F62-26A7-470A-8BB6-C5A1CC8D4D3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67100" y="1525306"/>
              <a:ext cx="72244" cy="11061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E432D727-C0DD-47AF-AA75-34B5C729D7C0}"/>
                </a:ext>
              </a:extLst>
            </p:cNvPr>
            <p:cNvSpPr/>
            <p:nvPr/>
          </p:nvSpPr>
          <p:spPr>
            <a:xfrm>
              <a:off x="4962665" y="1660691"/>
              <a:ext cx="648020" cy="25954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6682745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32">
            <a:extLst>
              <a:ext uri="{FF2B5EF4-FFF2-40B4-BE49-F238E27FC236}">
                <a16:creationId xmlns:a16="http://schemas.microsoft.com/office/drawing/2014/main" id="{E693A50F-A2F1-4243-A447-D5660768781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086601" y="6561368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2</a:t>
            </a:fld>
            <a:endParaRPr 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FA2815D-7254-47C0-9FCD-4ABD848643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175" y="776265"/>
            <a:ext cx="9070825" cy="5641471"/>
          </a:xfrm>
        </p:spPr>
        <p:txBody>
          <a:bodyPr/>
          <a:lstStyle/>
          <a:p>
            <a:r>
              <a:rPr lang="en-US" dirty="0"/>
              <a:t>Copying homework is strictly prohibited!! </a:t>
            </a:r>
            <a:r>
              <a:rPr lang="en-US" dirty="0">
                <a:solidFill>
                  <a:srgbClr val="FF0000"/>
                </a:solidFill>
              </a:rPr>
              <a:t>Penalty: Grade will be zero for both persons!!</a:t>
            </a:r>
          </a:p>
          <a:p>
            <a:r>
              <a:rPr lang="en-US" dirty="0"/>
              <a:t>If the code can’t run, you can come to our Lab within one week and show that your programming can work. Otherwise you will get zero!!</a:t>
            </a:r>
          </a:p>
          <a:p>
            <a:r>
              <a:rPr lang="en-US" dirty="0"/>
              <a:t>Due date =&gt; </a:t>
            </a:r>
            <a:r>
              <a:rPr lang="en-US">
                <a:solidFill>
                  <a:srgbClr val="FF0000"/>
                </a:solidFill>
              </a:rPr>
              <a:t>2019/11/06  (Wed.) </a:t>
            </a:r>
            <a:r>
              <a:rPr lang="en-US" dirty="0">
                <a:solidFill>
                  <a:srgbClr val="FF0000"/>
                </a:solidFill>
              </a:rPr>
              <a:t>23:59:59</a:t>
            </a:r>
          </a:p>
          <a:p>
            <a:pPr lvl="1"/>
            <a:r>
              <a:rPr lang="en-US" dirty="0"/>
              <a:t>No delay. If you submit homework after deadline, you will get 0.</a:t>
            </a:r>
          </a:p>
          <a:p>
            <a:r>
              <a:rPr lang="en-US" dirty="0"/>
              <a:t>Upload to =&gt; </a:t>
            </a:r>
            <a:r>
              <a:rPr lang="en-US" dirty="0">
                <a:solidFill>
                  <a:srgbClr val="0070C0"/>
                </a:solidFill>
              </a:rPr>
              <a:t>140.116.154.1 -&gt; Upload/Homework/HW1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User ID: cvdl2019 	Password: cvdl2019</a:t>
            </a:r>
          </a:p>
          <a:p>
            <a:r>
              <a:rPr lang="en-US" dirty="0"/>
              <a:t>Format</a:t>
            </a:r>
          </a:p>
          <a:p>
            <a:pPr lvl="1"/>
            <a:r>
              <a:rPr lang="en-US" dirty="0"/>
              <a:t>Filename: Hw1_StudentID_Name_Version.rar</a:t>
            </a:r>
          </a:p>
          <a:p>
            <a:pPr lvl="5" indent="-185738"/>
            <a:r>
              <a:rPr lang="en-US" dirty="0"/>
              <a:t>Ex: Hw1_F71234567_林小明_v1.rar</a:t>
            </a:r>
          </a:p>
          <a:p>
            <a:pPr lvl="5" indent="-185738"/>
            <a:r>
              <a:rPr lang="en-US" dirty="0"/>
              <a:t>If you want to update your file, you should update your version to be v2, ex: Hw1_F71234567_林小明_v2.rar</a:t>
            </a:r>
          </a:p>
          <a:p>
            <a:pPr lvl="1"/>
            <a:r>
              <a:rPr lang="en-US" dirty="0"/>
              <a:t>Content: </a:t>
            </a:r>
            <a:r>
              <a:rPr lang="en-US" dirty="0">
                <a:solidFill>
                  <a:srgbClr val="FF0000"/>
                </a:solidFill>
              </a:rPr>
              <a:t>project folder</a:t>
            </a:r>
            <a:r>
              <a:rPr lang="en-US" dirty="0"/>
              <a:t>*( including the pictures )</a:t>
            </a:r>
            <a:br>
              <a:rPr lang="en-US" dirty="0"/>
            </a:br>
            <a:r>
              <a:rPr lang="en-US" dirty="0"/>
              <a:t>	            *note: remove your “Debug” folder to reduce file size</a:t>
            </a:r>
          </a:p>
          <a:p>
            <a:endParaRPr lang="en-US" dirty="0"/>
          </a:p>
        </p:txBody>
      </p:sp>
      <p:sp>
        <p:nvSpPr>
          <p:cNvPr id="12" name="Shape 90">
            <a:extLst>
              <a:ext uri="{FF2B5EF4-FFF2-40B4-BE49-F238E27FC236}">
                <a16:creationId xmlns:a16="http://schemas.microsoft.com/office/drawing/2014/main" id="{EB0CEA43-15DC-466C-8D16-58885C574F9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50334"/>
            <a:ext cx="7886700" cy="582300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>
              <a:buSzPct val="25000"/>
            </a:pPr>
            <a:r>
              <a:rPr lang="en-US" sz="2800" b="1" dirty="0">
                <a:latin typeface="Arial"/>
                <a:ea typeface="Arial"/>
                <a:cs typeface="Arial"/>
                <a:sym typeface="Arial"/>
              </a:rPr>
              <a:t>Notices (1/2)</a:t>
            </a:r>
          </a:p>
        </p:txBody>
      </p:sp>
    </p:spTree>
    <p:extLst>
      <p:ext uri="{BB962C8B-B14F-4D97-AF65-F5344CB8AC3E}">
        <p14:creationId xmlns:p14="http://schemas.microsoft.com/office/powerpoint/2010/main" val="4940423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title"/>
          </p:nvPr>
        </p:nvSpPr>
        <p:spPr>
          <a:xfrm>
            <a:off x="0" y="6549"/>
            <a:ext cx="7886699" cy="605427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>
              <a:buSzPct val="25000"/>
            </a:pPr>
            <a:r>
              <a:rPr lang="en-US" sz="2800" b="1" dirty="0">
                <a:latin typeface="Arial"/>
                <a:ea typeface="Arial"/>
                <a:cs typeface="Arial"/>
                <a:sym typeface="Arial"/>
              </a:rPr>
              <a:t>Notices (2/2)</a:t>
            </a:r>
            <a:endParaRPr lang="en-US" sz="2800" b="1" dirty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Shape 99"/>
          <p:cNvSpPr txBox="1">
            <a:spLocks noGrp="1"/>
          </p:cNvSpPr>
          <p:nvPr>
            <p:ph type="sldNum" idx="12"/>
          </p:nvPr>
        </p:nvSpPr>
        <p:spPr>
          <a:xfrm>
            <a:off x="7086601" y="6584156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3</a:t>
            </a:fld>
            <a:endParaRPr 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F36B0FDB-5F82-4B18-8B2E-80ECBF69D58D}"/>
              </a:ext>
            </a:extLst>
          </p:cNvPr>
          <p:cNvSpPr txBox="1">
            <a:spLocks/>
          </p:cNvSpPr>
          <p:nvPr/>
        </p:nvSpPr>
        <p:spPr>
          <a:xfrm>
            <a:off x="210335" y="658032"/>
            <a:ext cx="8850299" cy="450896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76250" marR="0" lvl="0" indent="-3429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q"/>
              <a:defRPr sz="2000" b="0" i="0" u="none" strike="noStrike" cap="none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defRPr>
            </a:lvl1pPr>
            <a:lvl2pPr marL="742950" marR="0" lvl="1" indent="-2857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§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57250" marR="0" lvl="2" indent="-762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dirty="0"/>
              <a:t>C++ (check MFC guide in ftp)</a:t>
            </a:r>
          </a:p>
          <a:p>
            <a:pPr lvl="1"/>
            <a:r>
              <a:rPr lang="en-US" dirty="0"/>
              <a:t>OpenCV 3.3.1 (</a:t>
            </a:r>
            <a:r>
              <a:rPr lang="en-US" dirty="0">
                <a:hlinkClick r:id="rId3"/>
              </a:rPr>
              <a:t>https://opencv.org/release.html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Visual Studio 2015 (download  from </a:t>
            </a:r>
            <a:r>
              <a:rPr lang="en-US" dirty="0">
                <a:hlinkClick r:id="rId4"/>
              </a:rPr>
              <a:t>http://www.cc.ncku.edu.tw/download/</a:t>
            </a:r>
            <a:r>
              <a:rPr lang="en-US" dirty="0"/>
              <a:t>) </a:t>
            </a:r>
          </a:p>
          <a:p>
            <a:pPr lvl="1"/>
            <a:r>
              <a:rPr lang="en-US" dirty="0"/>
              <a:t>UI framework: MFC</a:t>
            </a:r>
          </a:p>
          <a:p>
            <a:r>
              <a:rPr lang="en-US" dirty="0"/>
              <a:t>Python</a:t>
            </a:r>
          </a:p>
          <a:p>
            <a:pPr lvl="1"/>
            <a:r>
              <a:rPr lang="en-US" altLang="zh-TW" dirty="0"/>
              <a:t>Python 3.7 (</a:t>
            </a:r>
            <a:r>
              <a:rPr lang="en-US" altLang="zh-TW" dirty="0">
                <a:hlinkClick r:id="rId5"/>
              </a:rPr>
              <a:t>https://www.python.org/downloads/</a:t>
            </a:r>
            <a:r>
              <a:rPr lang="en-US" altLang="zh-TW" dirty="0"/>
              <a:t>)</a:t>
            </a:r>
          </a:p>
          <a:p>
            <a:pPr lvl="1"/>
            <a:r>
              <a:rPr lang="en-US" dirty="0" err="1"/>
              <a:t>Tensorflow</a:t>
            </a:r>
            <a:r>
              <a:rPr lang="en-US" dirty="0"/>
              <a:t> 2.0 / </a:t>
            </a:r>
            <a:r>
              <a:rPr lang="en-US" dirty="0" err="1"/>
              <a:t>PyTorch</a:t>
            </a:r>
            <a:r>
              <a:rPr lang="en-US" dirty="0"/>
              <a:t> 1.3.0</a:t>
            </a:r>
          </a:p>
          <a:p>
            <a:pPr lvl="1"/>
            <a:r>
              <a:rPr lang="en-US" dirty="0" err="1"/>
              <a:t>opencv</a:t>
            </a:r>
            <a:r>
              <a:rPr lang="en-US" dirty="0"/>
              <a:t>-</a:t>
            </a:r>
            <a:r>
              <a:rPr lang="en-US" dirty="0" err="1"/>
              <a:t>contrib</a:t>
            </a:r>
            <a:r>
              <a:rPr lang="en-US" dirty="0"/>
              <a:t>-python (3.4.2.17)</a:t>
            </a:r>
          </a:p>
          <a:p>
            <a:pPr lvl="1"/>
            <a:r>
              <a:rPr lang="en-US" dirty="0"/>
              <a:t>Matplotlib 3.1.1</a:t>
            </a:r>
          </a:p>
          <a:p>
            <a:pPr lvl="1"/>
            <a:r>
              <a:rPr lang="en-US" dirty="0"/>
              <a:t>UI framework: pyqt5 (5.11.3)</a:t>
            </a:r>
          </a:p>
          <a:p>
            <a:pPr marL="133350" indent="0"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0"/>
            <a:ext cx="7886699" cy="635915"/>
          </a:xfrm>
        </p:spPr>
        <p:txBody>
          <a:bodyPr/>
          <a:lstStyle/>
          <a:p>
            <a:r>
              <a:rPr lang="en-US" altLang="zh-TW" sz="2800" b="1" dirty="0"/>
              <a:t>Grading 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58461" y="635915"/>
            <a:ext cx="9027078" cy="5941054"/>
          </a:xfrm>
        </p:spPr>
        <p:txBody>
          <a:bodyPr/>
          <a:lstStyle/>
          <a:p>
            <a:pPr marL="133350" indent="0">
              <a:lnSpc>
                <a:spcPct val="100000"/>
              </a:lnSpc>
              <a:buNone/>
            </a:pPr>
            <a:r>
              <a:rPr lang="en-US" altLang="zh-TW" dirty="0"/>
              <a:t> 0. Homework Format</a:t>
            </a:r>
            <a:endParaRPr lang="en-US" altLang="zh-TW" dirty="0">
              <a:solidFill>
                <a:srgbClr val="FF0000"/>
              </a:solidFill>
            </a:endParaRPr>
          </a:p>
          <a:p>
            <a:pPr marL="133350" indent="0">
              <a:lnSpc>
                <a:spcPct val="100000"/>
              </a:lnSpc>
              <a:buNone/>
            </a:pPr>
            <a:r>
              <a:rPr lang="en-US" altLang="zh-TW" dirty="0"/>
              <a:t> 1. </a:t>
            </a:r>
            <a:r>
              <a:rPr lang="en-US" altLang="zh-TW" dirty="0">
                <a:solidFill>
                  <a:srgbClr val="FF0000"/>
                </a:solidFill>
              </a:rPr>
              <a:t>(10%, </a:t>
            </a:r>
            <a:r>
              <a:rPr lang="en-US" altLang="zh-TW" dirty="0">
                <a:solidFill>
                  <a:schemeClr val="tx1"/>
                </a:solidFill>
              </a:rPr>
              <a:t>reference</a:t>
            </a:r>
            <a:r>
              <a:rPr lang="en-US" altLang="zh-TW" dirty="0">
                <a:solidFill>
                  <a:srgbClr val="FF0000"/>
                </a:solidFill>
              </a:rPr>
              <a:t>) </a:t>
            </a:r>
            <a:r>
              <a:rPr lang="en-US" altLang="zh-TW" dirty="0"/>
              <a:t>Camera Calibration </a:t>
            </a:r>
            <a:r>
              <a:rPr lang="zh-TW" altLang="en-US" dirty="0"/>
              <a:t>                                      </a:t>
            </a:r>
            <a:r>
              <a:rPr lang="en-US" altLang="zh-TW" dirty="0"/>
              <a:t>(</a:t>
            </a:r>
            <a:r>
              <a:rPr lang="zh-CN" altLang="en-US" dirty="0"/>
              <a:t>出題：</a:t>
            </a:r>
            <a:r>
              <a:rPr lang="en-US" altLang="zh-CN" dirty="0"/>
              <a:t>Jang</a:t>
            </a:r>
            <a:r>
              <a:rPr lang="en-US" altLang="zh-TW" dirty="0"/>
              <a:t>)</a:t>
            </a:r>
            <a:endParaRPr lang="en-US" altLang="zh-TW" dirty="0">
              <a:solidFill>
                <a:srgbClr val="FF0000"/>
              </a:solidFill>
            </a:endParaRPr>
          </a:p>
          <a:p>
            <a:pPr marL="457200" lvl="1" indent="0">
              <a:lnSpc>
                <a:spcPct val="100000"/>
              </a:lnSpc>
              <a:buNone/>
            </a:pPr>
            <a:r>
              <a:rPr lang="en-US" altLang="zh-TW" sz="2000" dirty="0"/>
              <a:t>1.1 Corner detection (0%)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altLang="zh-TW" sz="2000" dirty="0"/>
              <a:t>1.2 Find the intrinsic matrix (0%)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altLang="zh-TW" sz="2000" dirty="0"/>
              <a:t>1.3 Find the extrinsic matrix (0%)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altLang="zh-TW" sz="2000" dirty="0"/>
              <a:t>1.4 Find the distortion matrix (0%) </a:t>
            </a:r>
          </a:p>
          <a:p>
            <a:pPr marL="133350" indent="0">
              <a:lnSpc>
                <a:spcPct val="100000"/>
              </a:lnSpc>
              <a:buNone/>
            </a:pPr>
            <a:r>
              <a:rPr lang="en-US" altLang="zh-TW" dirty="0"/>
              <a:t> 2. </a:t>
            </a:r>
            <a:r>
              <a:rPr lang="en-US" altLang="zh-TW" dirty="0">
                <a:solidFill>
                  <a:srgbClr val="FF0000"/>
                </a:solidFill>
              </a:rPr>
              <a:t>(20%) </a:t>
            </a:r>
            <a:r>
              <a:rPr lang="en-US" altLang="zh-TW" dirty="0"/>
              <a:t>Augmented Reality </a:t>
            </a:r>
            <a:r>
              <a:rPr lang="en-US" altLang="zh-CN" dirty="0">
                <a:solidFill>
                  <a:srgbClr val="FF0000"/>
                </a:solidFill>
              </a:rPr>
              <a:t>			     </a:t>
            </a:r>
            <a:r>
              <a:rPr lang="zh-TW" altLang="en-US" dirty="0">
                <a:solidFill>
                  <a:srgbClr val="FF0000"/>
                </a:solidFill>
              </a:rPr>
              <a:t>                       </a:t>
            </a:r>
            <a:r>
              <a:rPr lang="en-US" altLang="zh-TW" dirty="0"/>
              <a:t>(</a:t>
            </a:r>
            <a:r>
              <a:rPr lang="zh-CN" altLang="en-US" dirty="0"/>
              <a:t>出題：</a:t>
            </a:r>
            <a:r>
              <a:rPr lang="en-US" altLang="zh-TW" dirty="0"/>
              <a:t>Jang)</a:t>
            </a:r>
            <a:endParaRPr lang="en-US" altLang="zh-TW" dirty="0">
              <a:solidFill>
                <a:srgbClr val="FF0000"/>
              </a:solidFill>
            </a:endParaRPr>
          </a:p>
          <a:p>
            <a:pPr marL="133350" indent="0">
              <a:lnSpc>
                <a:spcPct val="100000"/>
              </a:lnSpc>
              <a:buNone/>
            </a:pPr>
            <a:r>
              <a:rPr lang="en-US" altLang="zh-TW" dirty="0"/>
              <a:t> 3. </a:t>
            </a:r>
            <a:r>
              <a:rPr lang="en-US" altLang="zh-TW" dirty="0">
                <a:solidFill>
                  <a:srgbClr val="FF0000"/>
                </a:solidFill>
              </a:rPr>
              <a:t>(10%, </a:t>
            </a:r>
            <a:r>
              <a:rPr lang="en-US" altLang="zh-TW" dirty="0">
                <a:solidFill>
                  <a:schemeClr val="tx1"/>
                </a:solidFill>
              </a:rPr>
              <a:t>reference</a:t>
            </a:r>
            <a:r>
              <a:rPr lang="en-US" altLang="zh-TW" dirty="0">
                <a:solidFill>
                  <a:srgbClr val="FF0000"/>
                </a:solidFill>
              </a:rPr>
              <a:t>) </a:t>
            </a:r>
            <a:r>
              <a:rPr lang="en-US" altLang="zh-TW" dirty="0"/>
              <a:t>Image Transformation	     </a:t>
            </a:r>
            <a:r>
              <a:rPr lang="zh-TW" altLang="en-US" dirty="0"/>
              <a:t>                  </a:t>
            </a:r>
            <a:r>
              <a:rPr lang="en-US" altLang="zh-TW" dirty="0"/>
              <a:t>(</a:t>
            </a:r>
            <a:r>
              <a:rPr lang="zh-CN" altLang="en-US" dirty="0"/>
              <a:t>出題：</a:t>
            </a:r>
            <a:r>
              <a:rPr lang="en-US" altLang="zh-TW" dirty="0" err="1"/>
              <a:t>YiYuan</a:t>
            </a:r>
            <a:r>
              <a:rPr lang="en-US" altLang="zh-TW" dirty="0"/>
              <a:t>)</a:t>
            </a:r>
          </a:p>
          <a:p>
            <a:pPr marL="133350" indent="0">
              <a:lnSpc>
                <a:spcPct val="100000"/>
              </a:lnSpc>
              <a:buNone/>
            </a:pPr>
            <a:r>
              <a:rPr lang="en-US" altLang="zh-TW" dirty="0"/>
              <a:t>     3.1 Rotation, scaling, translation (0%)</a:t>
            </a:r>
          </a:p>
          <a:p>
            <a:pPr marL="133350" indent="0">
              <a:lnSpc>
                <a:spcPct val="100000"/>
              </a:lnSpc>
              <a:buNone/>
            </a:pPr>
            <a:r>
              <a:rPr lang="en-US" altLang="zh-TW" dirty="0"/>
              <a:t>     3.2 Perspective transform (0%)	</a:t>
            </a:r>
          </a:p>
          <a:p>
            <a:pPr marL="133350" indent="0">
              <a:lnSpc>
                <a:spcPct val="100000"/>
              </a:lnSpc>
              <a:buNone/>
            </a:pPr>
            <a:r>
              <a:rPr lang="en-US" altLang="zh-TW" dirty="0"/>
              <a:t> 4. </a:t>
            </a:r>
            <a:r>
              <a:rPr lang="en-US" altLang="zh-TW" dirty="0">
                <a:solidFill>
                  <a:srgbClr val="FF0000"/>
                </a:solidFill>
              </a:rPr>
              <a:t>(10%, </a:t>
            </a:r>
            <a:r>
              <a:rPr lang="en-US" altLang="zh-TW" dirty="0">
                <a:solidFill>
                  <a:schemeClr val="tx1"/>
                </a:solidFill>
              </a:rPr>
              <a:t>reference</a:t>
            </a:r>
            <a:r>
              <a:rPr lang="en-US" altLang="zh-TW" dirty="0">
                <a:solidFill>
                  <a:srgbClr val="FF0000"/>
                </a:solidFill>
              </a:rPr>
              <a:t>) </a:t>
            </a:r>
            <a:r>
              <a:rPr lang="en-US" altLang="zh-TW" dirty="0"/>
              <a:t>Find Contour	</a:t>
            </a:r>
            <a:r>
              <a:rPr lang="en-US" altLang="zh-TW" dirty="0">
                <a:solidFill>
                  <a:srgbClr val="FF0000"/>
                </a:solidFill>
              </a:rPr>
              <a:t>          	  </a:t>
            </a:r>
            <a:r>
              <a:rPr lang="zh-TW" altLang="en-US" dirty="0">
                <a:solidFill>
                  <a:srgbClr val="FF0000"/>
                </a:solidFill>
              </a:rPr>
              <a:t>                          </a:t>
            </a:r>
            <a:r>
              <a:rPr lang="en-US" altLang="zh-TW" dirty="0"/>
              <a:t>(</a:t>
            </a:r>
            <a:r>
              <a:rPr lang="zh-CN" altLang="en-US" dirty="0"/>
              <a:t>出題：</a:t>
            </a:r>
            <a:r>
              <a:rPr lang="en-US" altLang="zh-CN" dirty="0"/>
              <a:t>Rex</a:t>
            </a:r>
            <a:r>
              <a:rPr lang="en-US" altLang="zh-TW" dirty="0"/>
              <a:t>)</a:t>
            </a:r>
          </a:p>
          <a:p>
            <a:pPr marL="133350" indent="0">
              <a:lnSpc>
                <a:spcPct val="100000"/>
              </a:lnSpc>
              <a:buNone/>
            </a:pPr>
            <a:r>
              <a:rPr lang="en-US" altLang="zh-TW" dirty="0"/>
              <a:t> 5. </a:t>
            </a:r>
            <a:r>
              <a:rPr lang="en-US" altLang="zh-TW" dirty="0">
                <a:solidFill>
                  <a:srgbClr val="FF0000"/>
                </a:solidFill>
              </a:rPr>
              <a:t>(50%) </a:t>
            </a:r>
            <a:r>
              <a:rPr lang="en-US" altLang="zh-TW" dirty="0"/>
              <a:t>Training Cifar-10 classifier using </a:t>
            </a:r>
            <a:r>
              <a:rPr lang="en-US" altLang="zh-TW" dirty="0" err="1"/>
              <a:t>LeNet</a:t>
            </a:r>
            <a:r>
              <a:rPr lang="en-US" altLang="zh-TW" dirty="0"/>
              <a:t>	     </a:t>
            </a:r>
            <a:r>
              <a:rPr lang="zh-TW" altLang="en-US" dirty="0"/>
              <a:t>    </a:t>
            </a:r>
            <a:r>
              <a:rPr lang="en-US" altLang="zh-TW" dirty="0"/>
              <a:t> (</a:t>
            </a:r>
            <a:r>
              <a:rPr lang="zh-CN" altLang="en-US" dirty="0"/>
              <a:t>出題：</a:t>
            </a:r>
            <a:r>
              <a:rPr lang="en-US" altLang="zh-TW" dirty="0"/>
              <a:t>Michael)</a:t>
            </a:r>
          </a:p>
          <a:p>
            <a:pPr marL="133350" indent="0">
              <a:lnSpc>
                <a:spcPct val="100000"/>
              </a:lnSpc>
              <a:buNone/>
            </a:pPr>
            <a:endParaRPr lang="en-US" altLang="zh-TW" dirty="0"/>
          </a:p>
          <a:p>
            <a:pPr marL="133350" indent="0">
              <a:lnSpc>
                <a:spcPct val="100000"/>
              </a:lnSpc>
              <a:buNone/>
            </a:pPr>
            <a:endParaRPr lang="en-US" altLang="zh-TW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78628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 txBox="1">
            <a:spLocks noGrp="1"/>
          </p:cNvSpPr>
          <p:nvPr>
            <p:ph type="title"/>
          </p:nvPr>
        </p:nvSpPr>
        <p:spPr>
          <a:xfrm>
            <a:off x="0" y="18037"/>
            <a:ext cx="7886699" cy="778917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>
              <a:buSzPct val="25000"/>
            </a:pPr>
            <a:r>
              <a:rPr lang="en-US" sz="2800" b="1" dirty="0">
                <a:latin typeface="Arial"/>
                <a:ea typeface="Arial"/>
                <a:cs typeface="Arial"/>
                <a:sym typeface="Arial"/>
              </a:rPr>
              <a:t>0.</a:t>
            </a:r>
            <a:r>
              <a:rPr lang="zh-TW" altLang="en-US" sz="2800" b="1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800" b="1" dirty="0">
                <a:latin typeface="Arial"/>
                <a:ea typeface="Arial"/>
                <a:cs typeface="Arial"/>
                <a:sym typeface="Arial"/>
              </a:rPr>
              <a:t>Homework Format</a:t>
            </a:r>
          </a:p>
        </p:txBody>
      </p:sp>
      <p:sp>
        <p:nvSpPr>
          <p:cNvPr id="116" name="Shape 116"/>
          <p:cNvSpPr txBox="1"/>
          <p:nvPr/>
        </p:nvSpPr>
        <p:spPr>
          <a:xfrm>
            <a:off x="269749" y="691878"/>
            <a:ext cx="7562086" cy="326350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 marL="434975" indent="-342900">
              <a:lnSpc>
                <a:spcPct val="90000"/>
              </a:lnSpc>
              <a:buClr>
                <a:schemeClr val="dk1"/>
              </a:buClr>
              <a:buSzPct val="100000"/>
              <a:buFont typeface="Wingdings" panose="05000000000000000000" pitchFamily="2" charset="2"/>
              <a:buChar char="q"/>
            </a:pPr>
            <a:r>
              <a:rPr lang="en-US" altLang="zh-TW" sz="2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 </a:t>
            </a:r>
            <a:r>
              <a:rPr lang="zh-TW" altLang="zh-TW" sz="2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MFC</a:t>
            </a:r>
            <a:r>
              <a:rPr lang="en-US" altLang="zh-TW" sz="2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to create GUI</a:t>
            </a:r>
            <a:r>
              <a:rPr lang="zh-TW" altLang="en-US" sz="2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zh-TW" sz="2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like following picture</a:t>
            </a:r>
            <a:endParaRPr lang="en-US" sz="21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Shape 117"/>
          <p:cNvSpPr txBox="1">
            <a:spLocks noGrp="1"/>
          </p:cNvSpPr>
          <p:nvPr>
            <p:ph type="sldNum" idx="12"/>
          </p:nvPr>
        </p:nvSpPr>
        <p:spPr>
          <a:xfrm>
            <a:off x="6997447" y="6520876"/>
            <a:ext cx="2146553" cy="319087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5</a:t>
            </a:fld>
            <a:endParaRPr 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442" y="1082783"/>
            <a:ext cx="8187397" cy="557080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84167"/>
          </a:xfrm>
        </p:spPr>
        <p:txBody>
          <a:bodyPr/>
          <a:lstStyle/>
          <a:p>
            <a:r>
              <a:rPr lang="en-US" sz="2800" b="1" dirty="0"/>
              <a:t>1. Camera Calibration </a:t>
            </a:r>
            <a:r>
              <a:rPr lang="en-US" sz="2800" b="1" dirty="0">
                <a:solidFill>
                  <a:srgbClr val="FF0000"/>
                </a:solidFill>
              </a:rPr>
              <a:t> </a:t>
            </a:r>
            <a:r>
              <a:rPr lang="en-US" sz="2800" b="1" dirty="0"/>
              <a:t> 	   </a:t>
            </a:r>
            <a:r>
              <a:rPr lang="en-US" altLang="zh-TW" sz="1800" dirty="0"/>
              <a:t>(</a:t>
            </a:r>
            <a:r>
              <a:rPr lang="zh-CN" altLang="en-US" sz="1800" dirty="0"/>
              <a:t>出題：</a:t>
            </a:r>
            <a:r>
              <a:rPr lang="en-US" altLang="zh-CN" sz="1800" dirty="0"/>
              <a:t>Jang</a:t>
            </a:r>
            <a:r>
              <a:rPr lang="en-US" altLang="zh-TW" sz="1800" dirty="0"/>
              <a:t>)</a:t>
            </a:r>
            <a:endParaRPr lang="en-US" sz="2800" b="1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-92802" y="672444"/>
            <a:ext cx="7886699" cy="4351338"/>
          </a:xfrm>
        </p:spPr>
        <p:txBody>
          <a:bodyPr/>
          <a:lstStyle/>
          <a:p>
            <a:pPr marL="200025" indent="273844">
              <a:lnSpc>
                <a:spcPct val="100000"/>
              </a:lnSpc>
              <a:buNone/>
            </a:pPr>
            <a:r>
              <a:rPr lang="en-US" altLang="zh-TW" sz="2400" dirty="0"/>
              <a:t>1.1 Corner detection </a:t>
            </a:r>
          </a:p>
          <a:p>
            <a:pPr marL="200025" lvl="1" indent="273844">
              <a:lnSpc>
                <a:spcPct val="100000"/>
              </a:lnSpc>
              <a:buNone/>
            </a:pPr>
            <a:r>
              <a:rPr lang="en-US" altLang="zh-TW" sz="2400" dirty="0"/>
              <a:t>1.2 Find the intrinsic matrix </a:t>
            </a:r>
          </a:p>
          <a:p>
            <a:pPr marL="200025" lvl="1" indent="273844">
              <a:lnSpc>
                <a:spcPct val="100000"/>
              </a:lnSpc>
              <a:buNone/>
            </a:pPr>
            <a:r>
              <a:rPr lang="en-US" altLang="zh-TW" sz="2400" dirty="0"/>
              <a:t>1.3 Find the extrinsic matrix </a:t>
            </a:r>
          </a:p>
          <a:p>
            <a:pPr marL="200025" lvl="1" indent="273844">
              <a:lnSpc>
                <a:spcPct val="100000"/>
              </a:lnSpc>
              <a:buNone/>
            </a:pPr>
            <a:r>
              <a:rPr lang="en-US" altLang="zh-TW" sz="2400" dirty="0"/>
              <a:t>1.4 Find the distortion matrix </a:t>
            </a:r>
          </a:p>
          <a:p>
            <a:endParaRPr lang="en-US" sz="2400" dirty="0"/>
          </a:p>
        </p:txBody>
      </p:sp>
      <p:sp>
        <p:nvSpPr>
          <p:cNvPr id="4" name="Shape 132">
            <a:extLst>
              <a:ext uri="{FF2B5EF4-FFF2-40B4-BE49-F238E27FC236}">
                <a16:creationId xmlns:a16="http://schemas.microsoft.com/office/drawing/2014/main" id="{E693A50F-A2F1-4243-A447-D5660768781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086601" y="6561368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6</a:t>
            </a:fld>
            <a:endParaRPr 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1C74439-8574-456F-83F4-33B064B927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3622" b="42545"/>
          <a:stretch/>
        </p:blipFill>
        <p:spPr>
          <a:xfrm>
            <a:off x="2036647" y="2726849"/>
            <a:ext cx="5487636" cy="383451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48DCBCB-F306-4AD5-A8E0-6CA434B289EC}"/>
              </a:ext>
            </a:extLst>
          </p:cNvPr>
          <p:cNvSpPr/>
          <p:nvPr/>
        </p:nvSpPr>
        <p:spPr>
          <a:xfrm>
            <a:off x="2506938" y="3695510"/>
            <a:ext cx="4927134" cy="286585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2584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 txBox="1">
            <a:spLocks noGrp="1"/>
          </p:cNvSpPr>
          <p:nvPr>
            <p:ph type="title"/>
          </p:nvPr>
        </p:nvSpPr>
        <p:spPr>
          <a:xfrm>
            <a:off x="0" y="0"/>
            <a:ext cx="7886699" cy="654341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>
              <a:buSzPct val="25000"/>
            </a:pPr>
            <a:r>
              <a:rPr lang="en-US" sz="2800" b="1" dirty="0">
                <a:latin typeface="Arial"/>
                <a:ea typeface="Arial"/>
                <a:cs typeface="Arial"/>
                <a:sym typeface="Arial"/>
              </a:rPr>
              <a:t>1.1 Corner </a:t>
            </a:r>
            <a:r>
              <a:rPr lang="en-US" b="1" dirty="0">
                <a:latin typeface="Arial"/>
                <a:ea typeface="Arial"/>
                <a:cs typeface="Arial"/>
                <a:sym typeface="Arial"/>
              </a:rPr>
              <a:t>D</a:t>
            </a:r>
            <a:r>
              <a:rPr lang="en-US" sz="2800" b="1" dirty="0">
                <a:latin typeface="Arial"/>
                <a:ea typeface="Arial"/>
                <a:cs typeface="Arial"/>
                <a:sym typeface="Arial"/>
              </a:rPr>
              <a:t>etection </a:t>
            </a:r>
          </a:p>
        </p:txBody>
      </p:sp>
      <p:sp>
        <p:nvSpPr>
          <p:cNvPr id="124" name="Shape 124"/>
          <p:cNvSpPr txBox="1">
            <a:spLocks noGrp="1"/>
          </p:cNvSpPr>
          <p:nvPr>
            <p:ph type="body" idx="1"/>
          </p:nvPr>
        </p:nvSpPr>
        <p:spPr>
          <a:xfrm>
            <a:off x="32263" y="539915"/>
            <a:ext cx="8842246" cy="326350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Given: </a:t>
            </a:r>
            <a:r>
              <a:rPr lang="en-US" altLang="zh-TW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15</a:t>
            </a: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images, </a:t>
            </a:r>
            <a:r>
              <a:rPr lang="en-US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.bmp ~ 15.bmp</a:t>
            </a:r>
            <a:endParaRPr lang="en-US" altLang="zh-TW" dirty="0">
              <a:latin typeface="Arial"/>
              <a:ea typeface="Arial"/>
              <a:cs typeface="Arial"/>
              <a:sym typeface="Arial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sz="2000" dirty="0">
                <a:latin typeface="Arial"/>
                <a:ea typeface="Arial"/>
                <a:cs typeface="Arial"/>
                <a:sym typeface="Arial"/>
              </a:rPr>
              <a:t>Q: 1) Find and draw the corners on the chessboard for each image.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          2) Click </a:t>
            </a:r>
            <a:r>
              <a:rPr lang="en-US" sz="2000" dirty="0">
                <a:latin typeface="Arial"/>
                <a:ea typeface="Arial"/>
                <a:cs typeface="Arial"/>
                <a:sym typeface="Arial"/>
              </a:rPr>
              <a:t>button “1.1” to show the result.</a:t>
            </a:r>
          </a:p>
          <a:p>
            <a:pPr marL="342900">
              <a:lnSpc>
                <a:spcPct val="100000"/>
              </a:lnSpc>
              <a:spcBef>
                <a:spcPts val="0"/>
              </a:spcBef>
            </a:pPr>
            <a:r>
              <a:rPr lang="en-US" dirty="0">
                <a:solidFill>
                  <a:srgbClr val="000000"/>
                </a:solidFill>
                <a:latin typeface="Arial"/>
                <a:cs typeface="Arial"/>
              </a:rPr>
              <a:t>Hint : </a:t>
            </a:r>
          </a:p>
          <a:p>
            <a:pPr marL="342900" lvl="1" indent="0">
              <a:lnSpc>
                <a:spcPct val="100000"/>
              </a:lnSpc>
              <a:buSzPct val="25000"/>
              <a:buNone/>
            </a:pPr>
            <a:r>
              <a:rPr lang="en-US" sz="2000" dirty="0" err="1"/>
              <a:t>OpenCV</a:t>
            </a:r>
            <a:r>
              <a:rPr lang="en-US" sz="2000" dirty="0"/>
              <a:t> Textbook Chapter 11 (p. 398</a:t>
            </a:r>
            <a:r>
              <a:rPr lang="zh-TW" altLang="en-US" sz="2000" dirty="0"/>
              <a:t> </a:t>
            </a:r>
            <a:r>
              <a:rPr lang="en-US" altLang="zh-TW" sz="2000" dirty="0"/>
              <a:t>~</a:t>
            </a:r>
            <a:r>
              <a:rPr lang="zh-TW" altLang="en-US" sz="2000" dirty="0"/>
              <a:t> </a:t>
            </a:r>
            <a:r>
              <a:rPr lang="en-US" altLang="zh-TW" sz="2000" dirty="0"/>
              <a:t>p. 399</a:t>
            </a:r>
            <a:r>
              <a:rPr lang="en-US" sz="2000" dirty="0"/>
              <a:t>)</a:t>
            </a:r>
          </a:p>
          <a:p>
            <a:pPr marL="342900" lvl="1" indent="0">
              <a:lnSpc>
                <a:spcPct val="100000"/>
              </a:lnSpc>
              <a:buSzPct val="25000"/>
              <a:buNone/>
            </a:pPr>
            <a:r>
              <a:rPr lang="en-US" altLang="zh-TW" sz="2000" dirty="0" err="1"/>
              <a:t>cvShowImage</a:t>
            </a:r>
            <a:r>
              <a:rPr lang="en-US" altLang="zh-TW" sz="2000" dirty="0"/>
              <a:t>(…);</a:t>
            </a:r>
            <a:endParaRPr lang="en-US" sz="2000" dirty="0"/>
          </a:p>
          <a:p>
            <a:pPr marL="342900" lvl="1" indent="-342900">
              <a:lnSpc>
                <a:spcPct val="100000"/>
              </a:lnSpc>
              <a:buFont typeface="Wingdings" panose="05000000000000000000" pitchFamily="2" charset="2"/>
              <a:buChar char="q"/>
            </a:pPr>
            <a:r>
              <a:rPr lang="en-US" sz="2000" dirty="0"/>
              <a:t>Ex:</a:t>
            </a:r>
          </a:p>
        </p:txBody>
      </p:sp>
      <p:sp>
        <p:nvSpPr>
          <p:cNvPr id="125" name="Shape 125"/>
          <p:cNvSpPr txBox="1">
            <a:spLocks noGrp="1"/>
          </p:cNvSpPr>
          <p:nvPr>
            <p:ph type="sldNum" idx="12"/>
          </p:nvPr>
        </p:nvSpPr>
        <p:spPr>
          <a:xfrm>
            <a:off x="7086601" y="6584156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7</a:t>
            </a:fld>
            <a:endParaRPr 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Shape 132">
            <a:extLst>
              <a:ext uri="{FF2B5EF4-FFF2-40B4-BE49-F238E27FC236}">
                <a16:creationId xmlns:a16="http://schemas.microsoft.com/office/drawing/2014/main" id="{F1A23649-9485-491F-AE1F-5325150B7560}"/>
              </a:ext>
            </a:extLst>
          </p:cNvPr>
          <p:cNvSpPr txBox="1">
            <a:spLocks/>
          </p:cNvSpPr>
          <p:nvPr/>
        </p:nvSpPr>
        <p:spPr>
          <a:xfrm>
            <a:off x="7074330" y="6579656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>
              <a:buSzPct val="25000"/>
            </a:pPr>
            <a:fld id="{00000000-1234-1234-1234-123412341234}" type="slidenum">
              <a:rPr lang="en-US" sz="9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7</a:t>
            </a:fld>
            <a:endParaRPr 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57FD206-4032-4545-B5CA-67A09F6B28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3622" b="42545"/>
          <a:stretch/>
        </p:blipFill>
        <p:spPr>
          <a:xfrm>
            <a:off x="12271" y="2987711"/>
            <a:ext cx="5487636" cy="383451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66640F2-0FCF-4486-8D32-8483D6227A2F}"/>
              </a:ext>
            </a:extLst>
          </p:cNvPr>
          <p:cNvSpPr/>
          <p:nvPr/>
        </p:nvSpPr>
        <p:spPr>
          <a:xfrm>
            <a:off x="914400" y="4425696"/>
            <a:ext cx="1709928" cy="6675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9" t="8134" r="368" b="6933"/>
          <a:stretch/>
        </p:blipFill>
        <p:spPr>
          <a:xfrm>
            <a:off x="3646752" y="2943312"/>
            <a:ext cx="5464985" cy="387891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 txBox="1">
            <a:spLocks noGrp="1"/>
          </p:cNvSpPr>
          <p:nvPr>
            <p:ph type="title"/>
          </p:nvPr>
        </p:nvSpPr>
        <p:spPr>
          <a:xfrm>
            <a:off x="0" y="0"/>
            <a:ext cx="7886699" cy="696286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marL="1949054" indent="-1949054">
              <a:buSzPct val="25000"/>
            </a:pPr>
            <a:r>
              <a:rPr lang="en-US" sz="2800" b="1" dirty="0">
                <a:latin typeface="Arial"/>
                <a:ea typeface="Arial"/>
                <a:cs typeface="Arial"/>
                <a:sym typeface="Arial"/>
              </a:rPr>
              <a:t>1.2 Find the Intrinsic </a:t>
            </a:r>
            <a:r>
              <a:rPr lang="en-US" b="1" dirty="0">
                <a:latin typeface="Arial"/>
                <a:ea typeface="Arial"/>
                <a:cs typeface="Arial"/>
                <a:sym typeface="Arial"/>
              </a:rPr>
              <a:t>M</a:t>
            </a:r>
            <a:r>
              <a:rPr lang="en-US" sz="2800" b="1" dirty="0">
                <a:latin typeface="Arial"/>
                <a:ea typeface="Arial"/>
                <a:cs typeface="Arial"/>
                <a:sym typeface="Arial"/>
              </a:rPr>
              <a:t>atrix </a:t>
            </a:r>
          </a:p>
        </p:txBody>
      </p:sp>
      <p:sp>
        <p:nvSpPr>
          <p:cNvPr id="132" name="Shape 132"/>
          <p:cNvSpPr txBox="1">
            <a:spLocks noGrp="1"/>
          </p:cNvSpPr>
          <p:nvPr>
            <p:ph type="sldNum" idx="12"/>
          </p:nvPr>
        </p:nvSpPr>
        <p:spPr>
          <a:xfrm>
            <a:off x="7074330" y="6584156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8</a:t>
            </a:fld>
            <a:endParaRPr 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Shape 133"/>
          <p:cNvSpPr txBox="1">
            <a:spLocks noGrp="1"/>
          </p:cNvSpPr>
          <p:nvPr>
            <p:ph type="body" idx="1"/>
          </p:nvPr>
        </p:nvSpPr>
        <p:spPr>
          <a:xfrm>
            <a:off x="0" y="640834"/>
            <a:ext cx="8370907" cy="3263400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 marL="357188" indent="-357188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</a:pP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Given: 15 images, 1</a:t>
            </a: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.bmp ~ 15.bmp</a:t>
            </a:r>
            <a:endParaRPr lang="en-US" altLang="zh-TW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57188" indent="-357188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</a:pP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Q: 1) Find the intrinsic matrix </a:t>
            </a:r>
            <a:r>
              <a:rPr lang="en-US" altLang="zh-TW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)</a:t>
            </a: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sz="20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20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sz="20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None/>
            </a:pP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           2) Click button “1.2” and then show the result on the console 	 	window.</a:t>
            </a:r>
            <a:endParaRPr lang="en-US" sz="20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</a:pPr>
            <a:endParaRPr lang="en-US" sz="2000" dirty="0">
              <a:solidFill>
                <a:srgbClr val="000000"/>
              </a:solidFill>
            </a:endParaRPr>
          </a:p>
          <a:p>
            <a:pPr marL="447675" indent="-3556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</a:pPr>
            <a:r>
              <a:rPr lang="en-US" sz="2000" dirty="0">
                <a:solidFill>
                  <a:srgbClr val="000000"/>
                </a:solidFill>
              </a:rPr>
              <a:t>Output format:</a:t>
            </a:r>
            <a:endParaRPr sz="2000" dirty="0">
              <a:solidFill>
                <a:srgbClr val="000000"/>
              </a:solidFill>
            </a:endParaRPr>
          </a:p>
          <a:p>
            <a:pPr marL="447675" lvl="1" indent="-355600">
              <a:lnSpc>
                <a:spcPct val="100000"/>
              </a:lnSpc>
              <a:buClr>
                <a:srgbClr val="000000"/>
              </a:buClr>
              <a:buFont typeface="Wingdings" panose="05000000000000000000" pitchFamily="2" charset="2"/>
              <a:buChar char="q"/>
            </a:pPr>
            <a:endParaRPr lang="en-US" sz="2000" dirty="0">
              <a:solidFill>
                <a:srgbClr val="000000"/>
              </a:solidFill>
            </a:endParaRPr>
          </a:p>
          <a:p>
            <a:pPr marL="447675" lvl="1" indent="-355600">
              <a:lnSpc>
                <a:spcPct val="100000"/>
              </a:lnSpc>
              <a:buClr>
                <a:srgbClr val="000000"/>
              </a:buClr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rgbClr val="000000"/>
                </a:solidFill>
              </a:rPr>
              <a:t>Hint: OpenCV Textbook Chapter 11</a:t>
            </a:r>
            <a:r>
              <a:rPr lang="zh-TW" altLang="en-US" sz="2000" dirty="0">
                <a:solidFill>
                  <a:srgbClr val="000000"/>
                </a:solidFill>
              </a:rPr>
              <a:t> </a:t>
            </a:r>
            <a:r>
              <a:rPr lang="en-US" altLang="zh-TW" sz="2000" dirty="0">
                <a:solidFill>
                  <a:srgbClr val="000000"/>
                </a:solidFill>
              </a:rPr>
              <a:t>(P.398 ~ p.400)</a:t>
            </a:r>
          </a:p>
        </p:txBody>
      </p:sp>
      <p:pic>
        <p:nvPicPr>
          <p:cNvPr id="134" name="Shape 134" descr="擷取.JPG"/>
          <p:cNvPicPr preferRelativeResize="0"/>
          <p:nvPr/>
        </p:nvPicPr>
        <p:blipFill rotWithShape="1">
          <a:blip r:embed="rId3">
            <a:alphaModFix/>
          </a:blip>
          <a:srcRect l="9460" t="14117" b="13746"/>
          <a:stretch/>
        </p:blipFill>
        <p:spPr>
          <a:xfrm>
            <a:off x="4258725" y="1075458"/>
            <a:ext cx="2489982" cy="1035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Shape 135" descr="擷取.JPG"/>
          <p:cNvPicPr preferRelativeResize="0"/>
          <p:nvPr/>
        </p:nvPicPr>
        <p:blipFill rotWithShape="1">
          <a:blip r:embed="rId4">
            <a:alphaModFix/>
          </a:blip>
          <a:srcRect r="2905"/>
          <a:stretch/>
        </p:blipFill>
        <p:spPr>
          <a:xfrm>
            <a:off x="2489024" y="2765352"/>
            <a:ext cx="4585306" cy="97373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F336A13-7362-4C04-8CA4-EDE960AF258F}"/>
              </a:ext>
            </a:extLst>
          </p:cNvPr>
          <p:cNvSpPr/>
          <p:nvPr/>
        </p:nvSpPr>
        <p:spPr>
          <a:xfrm>
            <a:off x="7074330" y="3121223"/>
            <a:ext cx="160653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(Just an example)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CAF929A-2C85-4F35-88A0-7F0881D7818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134" t="13896" r="43622" b="44887"/>
          <a:stretch/>
        </p:blipFill>
        <p:spPr>
          <a:xfrm>
            <a:off x="2119334" y="4180298"/>
            <a:ext cx="4905332" cy="270534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09D4356-835B-4D70-B50C-11A0A2C332FC}"/>
              </a:ext>
            </a:extLst>
          </p:cNvPr>
          <p:cNvSpPr/>
          <p:nvPr/>
        </p:nvSpPr>
        <p:spPr>
          <a:xfrm>
            <a:off x="2503382" y="5448786"/>
            <a:ext cx="1673352" cy="63197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 txBox="1">
            <a:spLocks noGrp="1"/>
          </p:cNvSpPr>
          <p:nvPr>
            <p:ph type="title"/>
          </p:nvPr>
        </p:nvSpPr>
        <p:spPr>
          <a:xfrm>
            <a:off x="0" y="8982"/>
            <a:ext cx="7886699" cy="627647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marL="1949054" indent="-1949054">
              <a:buSzPct val="25000"/>
            </a:pPr>
            <a:r>
              <a:rPr lang="en-US" sz="2800" b="1" dirty="0">
                <a:latin typeface="Arial"/>
                <a:ea typeface="Arial"/>
                <a:cs typeface="Arial"/>
                <a:sym typeface="Arial"/>
              </a:rPr>
              <a:t>1.3 Find the Extrinsic </a:t>
            </a:r>
            <a:r>
              <a:rPr lang="en-US" b="1" dirty="0">
                <a:latin typeface="Arial"/>
                <a:ea typeface="Arial"/>
                <a:cs typeface="Arial"/>
                <a:sym typeface="Arial"/>
              </a:rPr>
              <a:t>M</a:t>
            </a:r>
            <a:r>
              <a:rPr lang="en-US" sz="2800" b="1" dirty="0">
                <a:latin typeface="Arial"/>
                <a:ea typeface="Arial"/>
                <a:cs typeface="Arial"/>
                <a:sym typeface="Arial"/>
              </a:rPr>
              <a:t>atrix </a:t>
            </a:r>
          </a:p>
        </p:txBody>
      </p:sp>
      <p:sp>
        <p:nvSpPr>
          <p:cNvPr id="141" name="Shape 141"/>
          <p:cNvSpPr txBox="1">
            <a:spLocks noGrp="1"/>
          </p:cNvSpPr>
          <p:nvPr>
            <p:ph type="sldNum" idx="12"/>
          </p:nvPr>
        </p:nvSpPr>
        <p:spPr>
          <a:xfrm>
            <a:off x="7035646" y="6574867"/>
            <a:ext cx="2057400" cy="273825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9</a:t>
            </a:fld>
            <a:endParaRPr 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Shape 142"/>
          <p:cNvSpPr txBox="1">
            <a:spLocks noGrp="1"/>
          </p:cNvSpPr>
          <p:nvPr>
            <p:ph type="body" idx="1"/>
          </p:nvPr>
        </p:nvSpPr>
        <p:spPr>
          <a:xfrm>
            <a:off x="0" y="603129"/>
            <a:ext cx="8997696" cy="4439513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 marL="357188" indent="-357188">
              <a:spcBef>
                <a:spcPts val="0"/>
              </a:spcBef>
              <a:buClr>
                <a:srgbClr val="000000"/>
              </a:buClr>
            </a:pP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Given: intrinsic parameters, distortion coefficients, and the list of 15 images</a:t>
            </a:r>
            <a:endParaRPr lang="en-US" altLang="zh-TW" sz="2000" dirty="0">
              <a:latin typeface="Arial"/>
              <a:ea typeface="Arial"/>
              <a:cs typeface="Arial"/>
              <a:sym typeface="Arial"/>
            </a:endParaRPr>
          </a:p>
          <a:p>
            <a:pPr marL="357188" indent="-357188">
              <a:spcBef>
                <a:spcPts val="0"/>
              </a:spcBef>
              <a:buClr>
                <a:srgbClr val="000000"/>
              </a:buClr>
            </a:pP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Q: 1) Find the extrinsic matrix of the chessboard for </a:t>
            </a:r>
            <a:r>
              <a:rPr lang="en-US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each of the 15 images, respectively</a:t>
            </a: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</a:p>
          <a:p>
            <a:pPr marL="0" indent="0">
              <a:spcBef>
                <a:spcPts val="0"/>
              </a:spcBef>
              <a:buNone/>
            </a:pPr>
            <a:endParaRPr sz="20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spcBef>
                <a:spcPts val="0"/>
              </a:spcBef>
              <a:buNone/>
            </a:pPr>
            <a:endParaRPr sz="20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20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spcBef>
                <a:spcPts val="0"/>
              </a:spcBef>
              <a:buNone/>
            </a:pPr>
            <a:endParaRPr sz="20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          2) Click </a:t>
            </a:r>
            <a:r>
              <a:rPr lang="en-US" altLang="zh-TW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button “1.3” and then show the result on the console window.</a:t>
            </a:r>
          </a:p>
          <a:p>
            <a:pPr marL="0" indent="0">
              <a:spcBef>
                <a:spcPts val="0"/>
              </a:spcBef>
              <a:buNone/>
            </a:pPr>
            <a:endParaRPr sz="20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57188" indent="-357188">
              <a:spcBef>
                <a:spcPts val="0"/>
              </a:spcBef>
              <a:buClr>
                <a:srgbClr val="000000"/>
              </a:buClr>
            </a:pP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</a:rPr>
              <a:t>Output format:</a:t>
            </a:r>
            <a:endParaRPr lang="en-US" altLang="zh-TW" sz="2000" dirty="0">
              <a:solidFill>
                <a:srgbClr val="000000"/>
              </a:solidFill>
            </a:endParaRPr>
          </a:p>
          <a:p>
            <a:pPr marL="0" indent="0">
              <a:spcBef>
                <a:spcPts val="0"/>
              </a:spcBef>
              <a:buClr>
                <a:srgbClr val="000000"/>
              </a:buClr>
              <a:buNone/>
            </a:pP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</a:rPr>
              <a:t>                                                             </a:t>
            </a:r>
            <a:endParaRPr sz="2000" dirty="0">
              <a:solidFill>
                <a:srgbClr val="000000"/>
              </a:solidFill>
            </a:endParaRPr>
          </a:p>
          <a:p>
            <a:pPr marL="0" lvl="1" indent="0">
              <a:buClr>
                <a:srgbClr val="000000"/>
              </a:buClr>
              <a:buNone/>
            </a:pPr>
            <a:r>
              <a:rPr lang="en-US" sz="2000" dirty="0">
                <a:solidFill>
                  <a:srgbClr val="000000"/>
                </a:solidFill>
              </a:rPr>
              <a:t> </a:t>
            </a:r>
          </a:p>
          <a:p>
            <a:pPr marL="342900" lvl="1" indent="-342900">
              <a:buClr>
                <a:srgbClr val="000000"/>
              </a:buClr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rgbClr val="000000"/>
                </a:solidFill>
              </a:rPr>
              <a:t>Hint: OpenCV Textbook Chapter 11, </a:t>
            </a:r>
            <a:r>
              <a:rPr lang="en-US" altLang="zh-TW" sz="2000" dirty="0"/>
              <a:t>p.370~402 </a:t>
            </a:r>
            <a:endParaRPr lang="en-US" sz="2000" dirty="0">
              <a:solidFill>
                <a:srgbClr val="000000"/>
              </a:solidFill>
            </a:endParaRPr>
          </a:p>
          <a:p>
            <a:pPr marL="0" lvl="1" indent="0">
              <a:buClr>
                <a:srgbClr val="000000"/>
              </a:buClr>
              <a:buNone/>
            </a:pPr>
            <a:endParaRPr lang="en-US" sz="2000" dirty="0">
              <a:solidFill>
                <a:srgbClr val="000000"/>
              </a:solidFill>
            </a:endParaRPr>
          </a:p>
        </p:txBody>
      </p:sp>
      <p:pic>
        <p:nvPicPr>
          <p:cNvPr id="143" name="Shape 143" descr="擷取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68438" y="1222568"/>
            <a:ext cx="2261732" cy="10143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Shape 144" descr="擷取.JPG"/>
          <p:cNvPicPr preferRelativeResize="0"/>
          <p:nvPr/>
        </p:nvPicPr>
        <p:blipFill rotWithShape="1">
          <a:blip r:embed="rId4">
            <a:alphaModFix/>
          </a:blip>
          <a:srcRect t="6147" r="2838"/>
          <a:stretch/>
        </p:blipFill>
        <p:spPr>
          <a:xfrm>
            <a:off x="2357998" y="2882619"/>
            <a:ext cx="5033168" cy="94416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290A197-E7CB-4558-B723-32DC6C246427}"/>
              </a:ext>
            </a:extLst>
          </p:cNvPr>
          <p:cNvSpPr/>
          <p:nvPr/>
        </p:nvSpPr>
        <p:spPr>
          <a:xfrm>
            <a:off x="7391166" y="3083703"/>
            <a:ext cx="160653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(Just an example)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0E9AE40-9AC9-4765-8260-982380DA094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8583" t="21261" r="46428" b="49301"/>
          <a:stretch/>
        </p:blipFill>
        <p:spPr>
          <a:xfrm>
            <a:off x="5664010" y="4350223"/>
            <a:ext cx="2923560" cy="236155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3A1677F7-FFFE-41DA-8E92-D49A052D69B2}"/>
              </a:ext>
            </a:extLst>
          </p:cNvPr>
          <p:cNvSpPr/>
          <p:nvPr/>
        </p:nvSpPr>
        <p:spPr>
          <a:xfrm>
            <a:off x="936128" y="4350223"/>
            <a:ext cx="4222406" cy="52322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TW" dirty="0"/>
              <a:t>(1) List of numbers: 1~15</a:t>
            </a:r>
          </a:p>
          <a:p>
            <a:r>
              <a:rPr lang="en-US" dirty="0"/>
              <a:t>(2) Select 1, then 1.bmp will be applied, and so on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50F05A6C-F486-42ED-880A-C2F26E49A81E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5158534" y="4611833"/>
            <a:ext cx="1130754" cy="65897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3714</TotalTime>
  <Words>1035</Words>
  <Application>Microsoft Office PowerPoint</Application>
  <PresentationFormat>如螢幕大小 (4:3)</PresentationFormat>
  <Paragraphs>211</Paragraphs>
  <Slides>17</Slides>
  <Notes>12</Notes>
  <HiddenSlides>0</HiddenSlides>
  <MMClips>1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17</vt:i4>
      </vt:variant>
    </vt:vector>
  </HeadingPairs>
  <TitlesOfParts>
    <vt:vector size="21" baseType="lpstr">
      <vt:lpstr>Arial</vt:lpstr>
      <vt:lpstr>Calibri</vt:lpstr>
      <vt:lpstr>Wingdings</vt:lpstr>
      <vt:lpstr>Office 佈景主題</vt:lpstr>
      <vt:lpstr>電腦視覺與深度學習 (Computer Vision and Deep Learning) Homework 1</vt:lpstr>
      <vt:lpstr>Notices (1/2)</vt:lpstr>
      <vt:lpstr>Notices (2/2)</vt:lpstr>
      <vt:lpstr>Grading </vt:lpstr>
      <vt:lpstr>0. Homework Format</vt:lpstr>
      <vt:lpstr>1. Camera Calibration       (出題：Jang)</vt:lpstr>
      <vt:lpstr>1.1 Corner Detection </vt:lpstr>
      <vt:lpstr>1.2 Find the Intrinsic Matrix </vt:lpstr>
      <vt:lpstr>1.3 Find the Extrinsic Matrix </vt:lpstr>
      <vt:lpstr>1.4 Find the Distortion Matrix </vt:lpstr>
      <vt:lpstr>2. Augmented Reality         (出題：Jang)</vt:lpstr>
      <vt:lpstr>3.1 Transforms: Rotation, Scaling, Translation (出題：YiYuan) ??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Vision Homework 1</dc:title>
  <dc:creator>RL</dc:creator>
  <cp:lastModifiedBy>robotic lab</cp:lastModifiedBy>
  <cp:revision>480</cp:revision>
  <dcterms:modified xsi:type="dcterms:W3CDTF">2019-10-29T04:19:45Z</dcterms:modified>
</cp:coreProperties>
</file>